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3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24" r:id="rId1"/>
    <p:sldMasterId id="2147483858" r:id="rId2"/>
    <p:sldMasterId id="2147483891" r:id="rId3"/>
    <p:sldMasterId id="2147483924" r:id="rId4"/>
  </p:sldMasterIdLst>
  <p:notesMasterIdLst>
    <p:notesMasterId r:id="rId44"/>
  </p:notesMasterIdLst>
  <p:handoutMasterIdLst>
    <p:handoutMasterId r:id="rId45"/>
  </p:handoutMasterIdLst>
  <p:sldIdLst>
    <p:sldId id="275" r:id="rId5"/>
    <p:sldId id="285" r:id="rId6"/>
    <p:sldId id="380" r:id="rId7"/>
    <p:sldId id="366" r:id="rId8"/>
    <p:sldId id="349" r:id="rId9"/>
    <p:sldId id="371" r:id="rId10"/>
    <p:sldId id="372" r:id="rId11"/>
    <p:sldId id="373" r:id="rId12"/>
    <p:sldId id="374" r:id="rId13"/>
    <p:sldId id="377" r:id="rId14"/>
    <p:sldId id="378" r:id="rId15"/>
    <p:sldId id="379" r:id="rId16"/>
    <p:sldId id="381" r:id="rId17"/>
    <p:sldId id="382" r:id="rId18"/>
    <p:sldId id="383" r:id="rId19"/>
    <p:sldId id="384" r:id="rId20"/>
    <p:sldId id="385" r:id="rId21"/>
    <p:sldId id="392" r:id="rId22"/>
    <p:sldId id="386" r:id="rId23"/>
    <p:sldId id="390" r:id="rId24"/>
    <p:sldId id="393" r:id="rId25"/>
    <p:sldId id="391" r:id="rId26"/>
    <p:sldId id="394" r:id="rId27"/>
    <p:sldId id="395" r:id="rId28"/>
    <p:sldId id="396" r:id="rId29"/>
    <p:sldId id="387" r:id="rId30"/>
    <p:sldId id="359" r:id="rId31"/>
    <p:sldId id="360" r:id="rId32"/>
    <p:sldId id="401" r:id="rId33"/>
    <p:sldId id="389" r:id="rId34"/>
    <p:sldId id="397" r:id="rId35"/>
    <p:sldId id="398" r:id="rId36"/>
    <p:sldId id="402" r:id="rId37"/>
    <p:sldId id="400" r:id="rId38"/>
    <p:sldId id="403" r:id="rId39"/>
    <p:sldId id="399" r:id="rId40"/>
    <p:sldId id="404" r:id="rId41"/>
    <p:sldId id="406" r:id="rId42"/>
    <p:sldId id="365" r:id="rId43"/>
  </p:sldIdLst>
  <p:sldSz cx="9144000" cy="5143500" type="screen16x9"/>
  <p:notesSz cx="6858000" cy="9144000"/>
  <p:defaultTextStyle>
    <a:defPPr>
      <a:defRPr lang="en-US"/>
    </a:defPPr>
    <a:lvl1pPr marL="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91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983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974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966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957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949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94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932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s and front matter designs" id="{591A3328-AB40-EB40-8371-0BE8997D5ECA}">
          <p14:sldIdLst>
            <p14:sldId id="275"/>
            <p14:sldId id="285"/>
            <p14:sldId id="380"/>
            <p14:sldId id="366"/>
            <p14:sldId id="349"/>
            <p14:sldId id="371"/>
            <p14:sldId id="372"/>
            <p14:sldId id="373"/>
            <p14:sldId id="374"/>
            <p14:sldId id="377"/>
            <p14:sldId id="378"/>
            <p14:sldId id="379"/>
            <p14:sldId id="381"/>
            <p14:sldId id="382"/>
            <p14:sldId id="383"/>
            <p14:sldId id="384"/>
            <p14:sldId id="385"/>
            <p14:sldId id="392"/>
            <p14:sldId id="386"/>
            <p14:sldId id="390"/>
            <p14:sldId id="393"/>
            <p14:sldId id="391"/>
            <p14:sldId id="394"/>
            <p14:sldId id="395"/>
            <p14:sldId id="396"/>
            <p14:sldId id="387"/>
            <p14:sldId id="359"/>
            <p14:sldId id="360"/>
            <p14:sldId id="401"/>
            <p14:sldId id="389"/>
            <p14:sldId id="397"/>
            <p14:sldId id="398"/>
            <p14:sldId id="402"/>
            <p14:sldId id="400"/>
            <p14:sldId id="403"/>
            <p14:sldId id="399"/>
            <p14:sldId id="404"/>
            <p14:sldId id="406"/>
            <p14:sldId id="3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85" autoAdjust="0"/>
    <p:restoredTop sz="91651"/>
  </p:normalViewPr>
  <p:slideViewPr>
    <p:cSldViewPr snapToGrid="0" snapToObjects="1">
      <p:cViewPr>
        <p:scale>
          <a:sx n="100" d="100"/>
          <a:sy n="100" d="100"/>
        </p:scale>
        <p:origin x="96" y="-41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862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7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pPr algn="l"/>
            <a:fld id="{614B4878-71CB-8F40-B9DD-F26F1F6CA014}" type="slidenum">
              <a:rPr lang="en-US" sz="600" smtClean="0">
                <a:solidFill>
                  <a:schemeClr val="bg1"/>
                </a:solidFill>
                <a:latin typeface="IBM Plex Sans" panose="020B0503050203000203" pitchFamily="34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00" dirty="0">
              <a:solidFill>
                <a:schemeClr val="bg1"/>
              </a:solidFill>
              <a:latin typeface="IBM Plex Sans" panose="020B0503050203000203" pitchFamily="34" charset="0"/>
              <a:ea typeface="IBM Plex Sans" charset="0"/>
              <a:cs typeface="IBM Plex Sans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en-US" sz="600" dirty="0">
                <a:solidFill>
                  <a:schemeClr val="bg1"/>
                </a:solidFill>
                <a:latin typeface="IBM Plex Sans" panose="020B0503050203000203" pitchFamily="34" charset="0"/>
                <a:ea typeface="IBM Plex Sans" charset="0"/>
                <a:cs typeface="IBM Plex Sans" charset="0"/>
              </a:rPr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22450" y="228600"/>
            <a:ext cx="3213100" cy="1807369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6ABF5568-9620-E34F-9423-054ABD059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19456" y="2247900"/>
            <a:ext cx="6419088" cy="61595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803275" marR="0" lvl="4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spcBef>
        <a:spcPts val="600"/>
      </a:spcBef>
      <a:defRPr sz="1000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1pPr>
    <a:lvl2pPr marL="174625" indent="-169863" algn="l" defTabSz="914400" rtl="0" eaLnBrk="1" latinLnBrk="0" hangingPunct="1">
      <a:spcBef>
        <a:spcPts val="600"/>
      </a:spcBef>
      <a:buFont typeface="System Font Regular"/>
      <a:buChar char="–"/>
      <a:tabLst/>
      <a:defRPr sz="1000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2pPr>
    <a:lvl3pPr marL="347472" indent="-173736" algn="l" defTabSz="914400" rtl="0" eaLnBrk="1" latinLnBrk="0" hangingPunct="1">
      <a:spcBef>
        <a:spcPts val="600"/>
      </a:spcBef>
      <a:buFont typeface="Arial" panose="020B0604020202020204" pitchFamily="34" charset="0"/>
      <a:buChar char="•"/>
      <a:tabLst/>
      <a:defRPr sz="1000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3pPr>
    <a:lvl4pPr marL="630936" indent="-173736" algn="l" defTabSz="914400" rtl="0" eaLnBrk="1" latinLnBrk="0" hangingPunct="1">
      <a:spcBef>
        <a:spcPts val="600"/>
      </a:spcBef>
      <a:buFont typeface="System Font Regular"/>
      <a:buChar char="–"/>
      <a:tabLst/>
      <a:defRPr sz="1000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4pPr>
    <a:lvl5pPr marL="174625" marR="0" indent="-169863" algn="l" defTabSz="914400" rtl="0" eaLnBrk="1" fontAlgn="base" latinLnBrk="0" hangingPunct="1">
      <a:lnSpc>
        <a:spcPct val="100000"/>
      </a:lnSpc>
      <a:spcBef>
        <a:spcPts val="600"/>
      </a:spcBef>
      <a:spcAft>
        <a:spcPct val="0"/>
      </a:spcAft>
      <a:buClr>
        <a:srgbClr val="000000"/>
      </a:buClr>
      <a:buSzTx/>
      <a:buFont typeface=".AppleSystemUIFont" charset="-120"/>
      <a:buChar char="»"/>
      <a:tabLst/>
      <a:defRPr sz="1000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70392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518583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68769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918018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917727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791317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1634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5847706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777866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469436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67031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51463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858630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1504988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308326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738968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760741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555374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048085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58015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521108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05847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223482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843449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971372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22501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24465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49130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16458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17178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78440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01076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3812" y="4693077"/>
            <a:ext cx="521589" cy="20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60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218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42667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5125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86804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56521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46188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15537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35720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60842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65110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888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12576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ue 60 rectangle">
            <a:extLst>
              <a:ext uri="{FF2B5EF4-FFF2-40B4-BE49-F238E27FC236}">
                <a16:creationId xmlns:a16="http://schemas.microsoft.com/office/drawing/2014/main" id="{91D1D188-D7EA-5A44-A392-6E9BFB996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+mn-lt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27064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88311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48876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4255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50084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17813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75423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bg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7366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2571750"/>
            <a:ext cx="2286003" cy="257175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00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0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00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5971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487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9900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615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62668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2726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77183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52634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83691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62391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1309878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4F04016-134E-5847-8C7D-495FF4D6E4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9456" y="3209544"/>
            <a:ext cx="6409944" cy="1307592"/>
          </a:xfrm>
        </p:spPr>
        <p:txBody>
          <a:bodyPr anchor="b"/>
          <a:lstStyle>
            <a:lvl1pPr>
              <a:spcBef>
                <a:spcPts val="300"/>
              </a:spcBef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8267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3196" y="2312884"/>
            <a:ext cx="1297608" cy="517732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2162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3974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+mn-lt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878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303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7127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5212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0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3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611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9819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4109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2571750"/>
            <a:ext cx="2286003" cy="257175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0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8666" y="201613"/>
            <a:ext cx="4143375" cy="4294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3287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56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951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9240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6531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953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750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160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0237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8566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33088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3"/>
            <a:ext cx="4123944" cy="1309877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3658" y="3205697"/>
            <a:ext cx="6405743" cy="1309876"/>
          </a:xfrm>
        </p:spPr>
        <p:txBody>
          <a:bodyPr anchor="b"/>
          <a:lstStyle>
            <a:lvl1pPr>
              <a:spcBef>
                <a:spcPts val="300"/>
              </a:spcBef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5180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5954" y="2315617"/>
            <a:ext cx="1292095" cy="512269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396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3812" y="4693077"/>
            <a:ext cx="521589" cy="20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21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6860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2246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752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0465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4693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95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7594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380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4847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018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0371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48727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2234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3BEF3B-E39E-D741-8D0B-795560608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+mn-lt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6547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6306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83824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3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12810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06470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8394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rgbClr val="408BFC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9532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accent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22486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0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10091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2259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03861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85967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55323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00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1237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27534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89995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336100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1309878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A559C73-A008-FB4D-B34A-1B1C1C01CD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9456" y="3209544"/>
            <a:ext cx="6409944" cy="1307592"/>
          </a:xfrm>
        </p:spPr>
        <p:txBody>
          <a:bodyPr anchor="b"/>
          <a:lstStyle>
            <a:lvl1pPr>
              <a:spcBef>
                <a:spcPts val="300"/>
              </a:spcBef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58195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5954" y="2315617"/>
            <a:ext cx="1292095" cy="512269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88999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3812" y="4692553"/>
            <a:ext cx="521589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0474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07421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39067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60512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154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63111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27635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74287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13012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75219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78560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6821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57417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8728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+mn-lt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4113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468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59964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72318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1747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0836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77394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81556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2506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2571750"/>
            <a:ext cx="2286003" cy="257175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00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0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00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87946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42608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05913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881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71772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5278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46756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2089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0248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79177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1309878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9456" y="3209544"/>
            <a:ext cx="6409944" cy="1307592"/>
          </a:xfrm>
        </p:spPr>
        <p:txBody>
          <a:bodyPr anchor="b"/>
          <a:lstStyle>
            <a:lvl1pPr>
              <a:spcBef>
                <a:spcPts val="300"/>
              </a:spcBef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82133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3196" y="2312885"/>
            <a:ext cx="1297608" cy="517732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9311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3812" y="4692553"/>
            <a:ext cx="521589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019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77140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651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64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6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62.xml"/><Relationship Id="rId8" Type="http://schemas.openxmlformats.org/officeDocument/2006/relationships/slideLayout" Target="../slideLayouts/slideLayout4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26" Type="http://schemas.openxmlformats.org/officeDocument/2006/relationships/slideLayout" Target="../slideLayouts/slideLayout90.xml"/><Relationship Id="rId3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85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5" Type="http://schemas.openxmlformats.org/officeDocument/2006/relationships/slideLayout" Target="../slideLayouts/slideLayout89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84.xml"/><Relationship Id="rId29" Type="http://schemas.openxmlformats.org/officeDocument/2006/relationships/slideLayout" Target="../slideLayouts/slideLayout93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88.xml"/><Relationship Id="rId32" Type="http://schemas.openxmlformats.org/officeDocument/2006/relationships/slideLayout" Target="../slideLayouts/slideLayout96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87.xml"/><Relationship Id="rId28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31" Type="http://schemas.openxmlformats.org/officeDocument/2006/relationships/slideLayout" Target="../slideLayouts/slideLayout95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6.xml"/><Relationship Id="rId27" Type="http://schemas.openxmlformats.org/officeDocument/2006/relationships/slideLayout" Target="../slideLayouts/slideLayout91.xml"/><Relationship Id="rId30" Type="http://schemas.openxmlformats.org/officeDocument/2006/relationships/slideLayout" Target="../slideLayouts/slideLayout94.xml"/><Relationship Id="rId8" Type="http://schemas.openxmlformats.org/officeDocument/2006/relationships/slideLayout" Target="../slideLayouts/slideLayout72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9.xml"/><Relationship Id="rId18" Type="http://schemas.openxmlformats.org/officeDocument/2006/relationships/slideLayout" Target="../slideLayouts/slideLayout114.xml"/><Relationship Id="rId26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13.xml"/><Relationship Id="rId25" Type="http://schemas.openxmlformats.org/officeDocument/2006/relationships/slideLayout" Target="../slideLayouts/slideLayout121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20" Type="http://schemas.openxmlformats.org/officeDocument/2006/relationships/slideLayout" Target="../slideLayouts/slideLayout116.xml"/><Relationship Id="rId29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24" Type="http://schemas.openxmlformats.org/officeDocument/2006/relationships/slideLayout" Target="../slideLayouts/slideLayout120.xml"/><Relationship Id="rId32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23" Type="http://schemas.openxmlformats.org/officeDocument/2006/relationships/slideLayout" Target="../slideLayouts/slideLayout119.xml"/><Relationship Id="rId28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06.xml"/><Relationship Id="rId19" Type="http://schemas.openxmlformats.org/officeDocument/2006/relationships/slideLayout" Target="../slideLayouts/slideLayout115.xml"/><Relationship Id="rId31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Relationship Id="rId22" Type="http://schemas.openxmlformats.org/officeDocument/2006/relationships/slideLayout" Target="../slideLayouts/slideLayout118.xml"/><Relationship Id="rId27" Type="http://schemas.openxmlformats.org/officeDocument/2006/relationships/slideLayout" Target="../slideLayouts/slideLayout123.xml"/><Relationship Id="rId30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0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276668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8" r:id="rId13"/>
    <p:sldLayoutId id="2147483839" r:id="rId14"/>
    <p:sldLayoutId id="2147483840" r:id="rId15"/>
    <p:sldLayoutId id="2147483841" r:id="rId16"/>
    <p:sldLayoutId id="2147483842" r:id="rId17"/>
    <p:sldLayoutId id="2147483843" r:id="rId18"/>
    <p:sldLayoutId id="2147483959" r:id="rId19"/>
    <p:sldLayoutId id="2147483845" r:id="rId20"/>
    <p:sldLayoutId id="2147483846" r:id="rId21"/>
    <p:sldLayoutId id="2147483847" r:id="rId22"/>
    <p:sldLayoutId id="2147483848" r:id="rId23"/>
    <p:sldLayoutId id="2147483849" r:id="rId24"/>
    <p:sldLayoutId id="2147483850" r:id="rId25"/>
    <p:sldLayoutId id="2147483851" r:id="rId26"/>
    <p:sldLayoutId id="2147483852" r:id="rId27"/>
    <p:sldLayoutId id="2147483853" r:id="rId28"/>
    <p:sldLayoutId id="2147483854" r:id="rId29"/>
    <p:sldLayoutId id="2147483855" r:id="rId30"/>
    <p:sldLayoutId id="2147483856" r:id="rId31"/>
    <p:sldLayoutId id="2147483857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bg1"/>
          </a:solidFill>
          <a:latin typeface="+mj-lt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bg1"/>
          </a:solidFill>
          <a:latin typeface="+mn-lt"/>
          <a:ea typeface="IBM Plex Sans" charset="0"/>
          <a:cs typeface="IBM Plex Sans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bg1"/>
          </a:solidFill>
          <a:latin typeface="+mn-lt"/>
          <a:ea typeface="IBM Plex Sans" charset="0"/>
          <a:cs typeface="IBM Plex Sans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+mn-lt"/>
          <a:ea typeface="IBM Plex Sans" charset="0"/>
          <a:cs typeface="IBM Plex Sans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+mn-lt"/>
          <a:ea typeface="IBM Plex Sans" charset="0"/>
          <a:cs typeface="IBM Plex Sans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+mn-lt"/>
          <a:ea typeface="IBM Plex Sans" charset="0"/>
          <a:cs typeface="IBM Plex Sans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 userDrawn="1">
          <p15:clr>
            <a:srgbClr val="F26B43"/>
          </p15:clr>
        </p15:guide>
        <p15:guide id="2" pos="144" userDrawn="1">
          <p15:clr>
            <a:srgbClr val="F26B43"/>
          </p15:clr>
        </p15:guide>
        <p15:guide id="3" pos="5616" userDrawn="1">
          <p15:clr>
            <a:srgbClr val="F26B43"/>
          </p15:clr>
        </p15:guide>
        <p15:guide id="4" orient="horz" pos="2832" userDrawn="1">
          <p15:clr>
            <a:srgbClr val="F26B43"/>
          </p15:clr>
        </p15:guide>
        <p15:guide id="5" orient="horz" pos="3088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2736" userDrawn="1">
          <p15:clr>
            <a:srgbClr val="F26B43"/>
          </p15:clr>
        </p15:guide>
        <p15:guide id="8" pos="1440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pos="1296" userDrawn="1">
          <p15:clr>
            <a:srgbClr val="F26B43"/>
          </p15:clr>
        </p15:guide>
        <p15:guide id="11" pos="1584" userDrawn="1">
          <p15:clr>
            <a:srgbClr val="F26B43"/>
          </p15:clr>
        </p15:guide>
        <p15:guide id="12" pos="4320" userDrawn="1">
          <p15:clr>
            <a:srgbClr val="F26B43"/>
          </p15:clr>
        </p15:guide>
        <p15:guide id="13" pos="4176" userDrawn="1">
          <p15:clr>
            <a:srgbClr val="F26B43"/>
          </p15:clr>
        </p15:guide>
        <p15:guide id="14" pos="4464" userDrawn="1">
          <p15:clr>
            <a:srgbClr val="F26B43"/>
          </p15:clr>
        </p15:guide>
        <p15:guide id="15" orient="horz" pos="412" userDrawn="1">
          <p15:clr>
            <a:srgbClr val="F26B43"/>
          </p15:clr>
        </p15:guide>
        <p15:guide id="17" orient="horz" pos="812" userDrawn="1">
          <p15:clr>
            <a:srgbClr val="F26B43"/>
          </p15:clr>
        </p15:guide>
        <p15:guide id="18" orient="horz" pos="1620" userDrawn="1">
          <p15:clr>
            <a:srgbClr val="F26B43"/>
          </p15:clr>
        </p15:guide>
        <p15:guide id="19" orient="horz" pos="1216" userDrawn="1">
          <p15:clr>
            <a:srgbClr val="F26B43"/>
          </p15:clr>
        </p15:guide>
        <p15:guide id="20" orient="horz" pos="2022" userDrawn="1">
          <p15:clr>
            <a:srgbClr val="F26B43"/>
          </p15:clr>
        </p15:guide>
        <p15:guide id="21" orient="horz" pos="242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099788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73" r:id="rId15"/>
    <p:sldLayoutId id="2147483874" r:id="rId16"/>
    <p:sldLayoutId id="2147483875" r:id="rId17"/>
    <p:sldLayoutId id="2147483876" r:id="rId18"/>
    <p:sldLayoutId id="2147483958" r:id="rId19"/>
    <p:sldLayoutId id="2147483878" r:id="rId20"/>
    <p:sldLayoutId id="2147483879" r:id="rId21"/>
    <p:sldLayoutId id="2147483880" r:id="rId22"/>
    <p:sldLayoutId id="2147483881" r:id="rId23"/>
    <p:sldLayoutId id="2147483882" r:id="rId24"/>
    <p:sldLayoutId id="2147483883" r:id="rId25"/>
    <p:sldLayoutId id="2147483884" r:id="rId26"/>
    <p:sldLayoutId id="2147483885" r:id="rId27"/>
    <p:sldLayoutId id="2147483886" r:id="rId28"/>
    <p:sldLayoutId id="2147483887" r:id="rId29"/>
    <p:sldLayoutId id="2147483888" r:id="rId30"/>
    <p:sldLayoutId id="2147483889" r:id="rId31"/>
    <p:sldLayoutId id="2147483890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bg1"/>
          </a:solidFill>
          <a:latin typeface="+mj-lt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bg1"/>
          </a:solidFill>
          <a:latin typeface="+mn-lt"/>
          <a:ea typeface="IBM Plex Sans" charset="0"/>
          <a:cs typeface="IBM Plex Sans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bg1"/>
          </a:solidFill>
          <a:latin typeface="+mn-lt"/>
          <a:ea typeface="IBM Plex Sans" charset="0"/>
          <a:cs typeface="IBM Plex Sans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+mn-lt"/>
          <a:ea typeface="IBM Plex Sans" charset="0"/>
          <a:cs typeface="IBM Plex Sans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+mn-lt"/>
          <a:ea typeface="IBM Plex Sans" charset="0"/>
          <a:cs typeface="IBM Plex Sans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+mn-lt"/>
          <a:ea typeface="IBM Plex Sans" charset="0"/>
          <a:cs typeface="IBM Plex Sans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 userDrawn="1">
          <p15:clr>
            <a:srgbClr val="F26B43"/>
          </p15:clr>
        </p15:guide>
        <p15:guide id="2" pos="144" userDrawn="1">
          <p15:clr>
            <a:srgbClr val="F26B43"/>
          </p15:clr>
        </p15:guide>
        <p15:guide id="3" pos="5616" userDrawn="1">
          <p15:clr>
            <a:srgbClr val="F26B43"/>
          </p15:clr>
        </p15:guide>
        <p15:guide id="4" orient="horz" pos="2832" userDrawn="1">
          <p15:clr>
            <a:srgbClr val="F26B43"/>
          </p15:clr>
        </p15:guide>
        <p15:guide id="5" orient="horz" pos="3088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2736" userDrawn="1">
          <p15:clr>
            <a:srgbClr val="F26B43"/>
          </p15:clr>
        </p15:guide>
        <p15:guide id="8" pos="1440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pos="1296" userDrawn="1">
          <p15:clr>
            <a:srgbClr val="F26B43"/>
          </p15:clr>
        </p15:guide>
        <p15:guide id="11" pos="1584" userDrawn="1">
          <p15:clr>
            <a:srgbClr val="F26B43"/>
          </p15:clr>
        </p15:guide>
        <p15:guide id="12" pos="4320" userDrawn="1">
          <p15:clr>
            <a:srgbClr val="F26B43"/>
          </p15:clr>
        </p15:guide>
        <p15:guide id="13" pos="4176" userDrawn="1">
          <p15:clr>
            <a:srgbClr val="F26B43"/>
          </p15:clr>
        </p15:guide>
        <p15:guide id="14" pos="4464" userDrawn="1">
          <p15:clr>
            <a:srgbClr val="F26B43"/>
          </p15:clr>
        </p15:guide>
        <p15:guide id="15" orient="horz" pos="412" userDrawn="1">
          <p15:clr>
            <a:srgbClr val="F26B43"/>
          </p15:clr>
        </p15:guide>
        <p15:guide id="17" orient="horz" pos="812" userDrawn="1">
          <p15:clr>
            <a:srgbClr val="F26B43"/>
          </p15:clr>
        </p15:guide>
        <p15:guide id="18" orient="horz" pos="1620" userDrawn="1">
          <p15:clr>
            <a:srgbClr val="F26B43"/>
          </p15:clr>
        </p15:guide>
        <p15:guide id="19" orient="horz" pos="1216" userDrawn="1">
          <p15:clr>
            <a:srgbClr val="F26B43"/>
          </p15:clr>
        </p15:guide>
        <p15:guide id="20" orient="horz" pos="2022" userDrawn="1">
          <p15:clr>
            <a:srgbClr val="F26B43"/>
          </p15:clr>
        </p15:guide>
        <p15:guide id="21" orient="horz" pos="242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00780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  <p:sldLayoutId id="2147483904" r:id="rId13"/>
    <p:sldLayoutId id="2147483905" r:id="rId14"/>
    <p:sldLayoutId id="2147483906" r:id="rId15"/>
    <p:sldLayoutId id="2147483907" r:id="rId16"/>
    <p:sldLayoutId id="2147483908" r:id="rId17"/>
    <p:sldLayoutId id="2147483909" r:id="rId18"/>
    <p:sldLayoutId id="2147483910" r:id="rId19"/>
    <p:sldLayoutId id="2147483911" r:id="rId20"/>
    <p:sldLayoutId id="2147483912" r:id="rId21"/>
    <p:sldLayoutId id="2147483913" r:id="rId22"/>
    <p:sldLayoutId id="2147483914" r:id="rId23"/>
    <p:sldLayoutId id="2147483915" r:id="rId24"/>
    <p:sldLayoutId id="2147483916" r:id="rId25"/>
    <p:sldLayoutId id="2147483917" r:id="rId26"/>
    <p:sldLayoutId id="2147483918" r:id="rId27"/>
    <p:sldLayoutId id="2147483919" r:id="rId28"/>
    <p:sldLayoutId id="2147483920" r:id="rId29"/>
    <p:sldLayoutId id="2147483921" r:id="rId30"/>
    <p:sldLayoutId id="2147483922" r:id="rId31"/>
    <p:sldLayoutId id="2147483923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tx1"/>
          </a:solidFill>
          <a:latin typeface="+mj-lt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400">
          <a:solidFill>
            <a:schemeClr val="tx1"/>
          </a:solidFill>
          <a:latin typeface="+mn-lt"/>
          <a:ea typeface="IBM Plex Sans" charset="0"/>
          <a:cs typeface="IBM Plex Sans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>
          <a:solidFill>
            <a:schemeClr val="tx1"/>
          </a:solidFill>
          <a:latin typeface="+mn-lt"/>
          <a:ea typeface="IBM Plex Sans" charset="0"/>
          <a:cs typeface="IBM Plex Sans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1"/>
          </a:solidFill>
          <a:latin typeface="+mn-lt"/>
          <a:ea typeface="IBM Plex Sans" charset="0"/>
          <a:cs typeface="IBM Plex Sans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 baseline="0">
          <a:solidFill>
            <a:schemeClr val="tx1"/>
          </a:solidFill>
          <a:latin typeface="+mn-lt"/>
          <a:ea typeface="IBM Plex Sans" charset="0"/>
          <a:cs typeface="IBM Plex Sans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400">
          <a:solidFill>
            <a:schemeClr val="tx1"/>
          </a:solidFill>
          <a:latin typeface="+mn-lt"/>
          <a:ea typeface="IBM Plex Sans" charset="0"/>
          <a:cs typeface="IBM Plex Sans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 userDrawn="1">
          <p15:clr>
            <a:srgbClr val="F26B43"/>
          </p15:clr>
        </p15:guide>
        <p15:guide id="2" pos="144" userDrawn="1">
          <p15:clr>
            <a:srgbClr val="F26B43"/>
          </p15:clr>
        </p15:guide>
        <p15:guide id="3" pos="5616" userDrawn="1">
          <p15:clr>
            <a:srgbClr val="F26B43"/>
          </p15:clr>
        </p15:guide>
        <p15:guide id="4" orient="horz" pos="2832" userDrawn="1">
          <p15:clr>
            <a:srgbClr val="F26B43"/>
          </p15:clr>
        </p15:guide>
        <p15:guide id="5" orient="horz" pos="3088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2736" userDrawn="1">
          <p15:clr>
            <a:srgbClr val="F26B43"/>
          </p15:clr>
        </p15:guide>
        <p15:guide id="8" pos="1440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pos="1296" userDrawn="1">
          <p15:clr>
            <a:srgbClr val="F26B43"/>
          </p15:clr>
        </p15:guide>
        <p15:guide id="11" pos="1584" userDrawn="1">
          <p15:clr>
            <a:srgbClr val="F26B43"/>
          </p15:clr>
        </p15:guide>
        <p15:guide id="12" pos="4320" userDrawn="1">
          <p15:clr>
            <a:srgbClr val="F26B43"/>
          </p15:clr>
        </p15:guide>
        <p15:guide id="13" pos="4176" userDrawn="1">
          <p15:clr>
            <a:srgbClr val="F26B43"/>
          </p15:clr>
        </p15:guide>
        <p15:guide id="14" pos="4464" userDrawn="1">
          <p15:clr>
            <a:srgbClr val="F26B43"/>
          </p15:clr>
        </p15:guide>
        <p15:guide id="15" orient="horz" pos="412" userDrawn="1">
          <p15:clr>
            <a:srgbClr val="F26B43"/>
          </p15:clr>
        </p15:guide>
        <p15:guide id="17" orient="horz" pos="812" userDrawn="1">
          <p15:clr>
            <a:srgbClr val="F26B43"/>
          </p15:clr>
        </p15:guide>
        <p15:guide id="18" orient="horz" pos="1620" userDrawn="1">
          <p15:clr>
            <a:srgbClr val="F26B43"/>
          </p15:clr>
        </p15:guide>
        <p15:guide id="19" orient="horz" pos="1216" userDrawn="1">
          <p15:clr>
            <a:srgbClr val="F26B43"/>
          </p15:clr>
        </p15:guide>
        <p15:guide id="20" orient="horz" pos="2022" userDrawn="1">
          <p15:clr>
            <a:srgbClr val="F26B43"/>
          </p15:clr>
        </p15:guide>
        <p15:guide id="21" orient="horz" pos="2424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719757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  <p:sldLayoutId id="2147483942" r:id="rId18"/>
    <p:sldLayoutId id="2147483957" r:id="rId19"/>
    <p:sldLayoutId id="2147483944" r:id="rId20"/>
    <p:sldLayoutId id="2147483945" r:id="rId21"/>
    <p:sldLayoutId id="2147483946" r:id="rId22"/>
    <p:sldLayoutId id="2147483947" r:id="rId23"/>
    <p:sldLayoutId id="2147483948" r:id="rId24"/>
    <p:sldLayoutId id="2147483949" r:id="rId25"/>
    <p:sldLayoutId id="2147483950" r:id="rId26"/>
    <p:sldLayoutId id="2147483951" r:id="rId27"/>
    <p:sldLayoutId id="2147483952" r:id="rId28"/>
    <p:sldLayoutId id="2147483953" r:id="rId29"/>
    <p:sldLayoutId id="2147483954" r:id="rId30"/>
    <p:sldLayoutId id="2147483955" r:id="rId31"/>
    <p:sldLayoutId id="2147483956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tx1"/>
          </a:solidFill>
          <a:latin typeface="+mj-lt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400">
          <a:solidFill>
            <a:schemeClr val="tx1"/>
          </a:solidFill>
          <a:latin typeface="+mn-lt"/>
          <a:ea typeface="IBM Plex Sans" charset="0"/>
          <a:cs typeface="IBM Plex Sans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>
          <a:solidFill>
            <a:schemeClr val="tx1"/>
          </a:solidFill>
          <a:latin typeface="+mn-lt"/>
          <a:ea typeface="IBM Plex Sans" charset="0"/>
          <a:cs typeface="IBM Plex Sans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1"/>
          </a:solidFill>
          <a:latin typeface="+mn-lt"/>
          <a:ea typeface="IBM Plex Sans" charset="0"/>
          <a:cs typeface="IBM Plex Sans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 baseline="0">
          <a:solidFill>
            <a:schemeClr val="tx1"/>
          </a:solidFill>
          <a:latin typeface="+mn-lt"/>
          <a:ea typeface="IBM Plex Sans" charset="0"/>
          <a:cs typeface="IBM Plex Sans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400">
          <a:solidFill>
            <a:schemeClr val="tx1"/>
          </a:solidFill>
          <a:latin typeface="+mn-lt"/>
          <a:ea typeface="IBM Plex Sans" charset="0"/>
          <a:cs typeface="IBM Plex Sans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 userDrawn="1">
          <p15:clr>
            <a:srgbClr val="F26B43"/>
          </p15:clr>
        </p15:guide>
        <p15:guide id="2" pos="144" userDrawn="1">
          <p15:clr>
            <a:srgbClr val="F26B43"/>
          </p15:clr>
        </p15:guide>
        <p15:guide id="3" pos="5616" userDrawn="1">
          <p15:clr>
            <a:srgbClr val="F26B43"/>
          </p15:clr>
        </p15:guide>
        <p15:guide id="4" orient="horz" pos="2832" userDrawn="1">
          <p15:clr>
            <a:srgbClr val="F26B43"/>
          </p15:clr>
        </p15:guide>
        <p15:guide id="5" orient="horz" pos="3088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2736" userDrawn="1">
          <p15:clr>
            <a:srgbClr val="F26B43"/>
          </p15:clr>
        </p15:guide>
        <p15:guide id="8" pos="1440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pos="1296" userDrawn="1">
          <p15:clr>
            <a:srgbClr val="F26B43"/>
          </p15:clr>
        </p15:guide>
        <p15:guide id="11" pos="1584" userDrawn="1">
          <p15:clr>
            <a:srgbClr val="F26B43"/>
          </p15:clr>
        </p15:guide>
        <p15:guide id="12" pos="4320" userDrawn="1">
          <p15:clr>
            <a:srgbClr val="F26B43"/>
          </p15:clr>
        </p15:guide>
        <p15:guide id="13" pos="4176" userDrawn="1">
          <p15:clr>
            <a:srgbClr val="F26B43"/>
          </p15:clr>
        </p15:guide>
        <p15:guide id="14" pos="4464" userDrawn="1">
          <p15:clr>
            <a:srgbClr val="F26B43"/>
          </p15:clr>
        </p15:guide>
        <p15:guide id="15" orient="horz" pos="412" userDrawn="1">
          <p15:clr>
            <a:srgbClr val="F26B43"/>
          </p15:clr>
        </p15:guide>
        <p15:guide id="17" orient="horz" pos="812" userDrawn="1">
          <p15:clr>
            <a:srgbClr val="F26B43"/>
          </p15:clr>
        </p15:guide>
        <p15:guide id="18" orient="horz" pos="1620" userDrawn="1">
          <p15:clr>
            <a:srgbClr val="F26B43"/>
          </p15:clr>
        </p15:guide>
        <p15:guide id="19" orient="horz" pos="1216" userDrawn="1">
          <p15:clr>
            <a:srgbClr val="F26B43"/>
          </p15:clr>
        </p15:guide>
        <p15:guide id="20" orient="horz" pos="2022" userDrawn="1">
          <p15:clr>
            <a:srgbClr val="F26B43"/>
          </p15:clr>
        </p15:guide>
        <p15:guide id="21" orient="horz" pos="24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2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3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OpenShift 4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Hybrid-Multi Cloud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Demonstration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—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Deron Ringen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Infrastructure Architect </a:t>
            </a:r>
            <a:endParaRPr lang="en-US" dirty="0"/>
          </a:p>
        </p:txBody>
      </p:sp>
      <p:sp>
        <p:nvSpPr>
          <p:cNvPr id="5" name="White rectangle">
            <a:extLst>
              <a:ext uri="{FF2B5EF4-FFF2-40B4-BE49-F238E27FC236}">
                <a16:creationId xmlns:a16="http://schemas.microsoft.com/office/drawing/2014/main" id="{7C9E166F-8756-F54A-BD21-B37444F5B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cs typeface="Arial"/>
            </a:endParaRPr>
          </a:p>
        </p:txBody>
      </p:sp>
      <p:pic>
        <p:nvPicPr>
          <p:cNvPr id="7" name="IBM 8-bar logo" descr="IBM 8-bar logo, black">
            <a:extLst>
              <a:ext uri="{FF2B5EF4-FFF2-40B4-BE49-F238E27FC236}">
                <a16:creationId xmlns:a16="http://schemas.microsoft.com/office/drawing/2014/main" id="{9634D7D0-BE96-3949-9172-ED04F67BE40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812" y="4692553"/>
            <a:ext cx="521589" cy="2081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A3008A-5BF4-44B4-A500-5625F13C7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606" y="599893"/>
            <a:ext cx="4351488" cy="380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9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252E19A-E825-4CA9-AB56-A9A0647DBF51}"/>
              </a:ext>
            </a:extLst>
          </p:cNvPr>
          <p:cNvSpPr txBox="1">
            <a:spLocks/>
          </p:cNvSpPr>
          <p:nvPr/>
        </p:nvSpPr>
        <p:spPr>
          <a:xfrm>
            <a:off x="262445" y="292167"/>
            <a:ext cx="8652888" cy="800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sz="2000" kern="0" dirty="0"/>
              <a:t>Each user is only able to access the “Projects” that they have created or have been assigned to.   </a:t>
            </a:r>
            <a:endParaRPr lang="en-US" sz="1600" kern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881D3B-99CE-4683-9B8B-7FBF363ADD7F}"/>
              </a:ext>
            </a:extLst>
          </p:cNvPr>
          <p:cNvSpPr txBox="1"/>
          <p:nvPr/>
        </p:nvSpPr>
        <p:spPr>
          <a:xfrm>
            <a:off x="169038" y="1398056"/>
            <a:ext cx="23077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a typeface="IBM Plex Sans" charset="0"/>
                <a:cs typeface="IBM Plex Sans" charset="0"/>
              </a:rPr>
              <a:t>User “os4admin” assigned OpenShift role of “Cluster Administrator”</a:t>
            </a:r>
          </a:p>
          <a:p>
            <a:endParaRPr lang="en-US" sz="1600" dirty="0">
              <a:ea typeface="IBM Plex Sans" charset="0"/>
              <a:cs typeface="IBM Plex Sans" charset="0"/>
            </a:endParaRPr>
          </a:p>
          <a:p>
            <a:r>
              <a:rPr lang="en-US" sz="1600" dirty="0">
                <a:ea typeface="IBM Plex Sans" charset="0"/>
                <a:cs typeface="IBM Plex Sans" charset="0"/>
              </a:rPr>
              <a:t>os4admin has access to projects:</a:t>
            </a:r>
          </a:p>
          <a:p>
            <a:endParaRPr lang="en-US" sz="1600" dirty="0"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All projects to include the OpenShift projects. </a:t>
            </a:r>
          </a:p>
          <a:p>
            <a:endParaRPr lang="en-US" sz="16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1809BC-D88A-4674-B65E-7A9DD0667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542" y="928895"/>
            <a:ext cx="6088236" cy="385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93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252E19A-E825-4CA9-AB56-A9A0647DBF51}"/>
              </a:ext>
            </a:extLst>
          </p:cNvPr>
          <p:cNvSpPr txBox="1">
            <a:spLocks/>
          </p:cNvSpPr>
          <p:nvPr/>
        </p:nvSpPr>
        <p:spPr>
          <a:xfrm>
            <a:off x="262445" y="292167"/>
            <a:ext cx="8652888" cy="800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sz="2000" kern="0" dirty="0"/>
              <a:t>Each user is only able to access the “Projects” that they have created or have been assigned to.   </a:t>
            </a:r>
            <a:r>
              <a:rPr lang="en-US" sz="1800" kern="0" dirty="0"/>
              <a:t>Cont…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881D3B-99CE-4683-9B8B-7FBF363ADD7F}"/>
              </a:ext>
            </a:extLst>
          </p:cNvPr>
          <p:cNvSpPr txBox="1"/>
          <p:nvPr/>
        </p:nvSpPr>
        <p:spPr>
          <a:xfrm>
            <a:off x="169038" y="1398056"/>
            <a:ext cx="23077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a typeface="IBM Plex Sans" charset="0"/>
                <a:cs typeface="IBM Plex Sans" charset="0"/>
              </a:rPr>
              <a:t>Users “os4user” assigned OpenShift role of “Basic User”</a:t>
            </a:r>
          </a:p>
          <a:p>
            <a:endParaRPr lang="en-US" sz="1600" dirty="0">
              <a:ea typeface="IBM Plex Sans" charset="0"/>
              <a:cs typeface="IBM Plex Sans" charset="0"/>
            </a:endParaRPr>
          </a:p>
          <a:p>
            <a:r>
              <a:rPr lang="en-US" sz="1600" dirty="0">
                <a:ea typeface="IBM Plex Sans" charset="0"/>
                <a:cs typeface="IBM Plex Sans" charset="0"/>
              </a:rPr>
              <a:t>os4user has access to projects:</a:t>
            </a:r>
          </a:p>
          <a:p>
            <a:endParaRPr lang="en-US" sz="1600" dirty="0"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dev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prod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E3D912-8558-46E9-860D-B1A2B8A3A08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600" y="1390228"/>
            <a:ext cx="6265733" cy="29513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9354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252E19A-E825-4CA9-AB56-A9A0647DBF51}"/>
              </a:ext>
            </a:extLst>
          </p:cNvPr>
          <p:cNvSpPr txBox="1">
            <a:spLocks/>
          </p:cNvSpPr>
          <p:nvPr/>
        </p:nvSpPr>
        <p:spPr>
          <a:xfrm>
            <a:off x="262445" y="292167"/>
            <a:ext cx="8652888" cy="800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sz="2000" kern="0" dirty="0"/>
              <a:t>I hear about OpenShift 3, so what is the difference between OpenShift 3 and OpenShift 4?</a:t>
            </a:r>
            <a:endParaRPr lang="en-US" sz="1600" kern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9692C4-EB71-4805-A43E-1563434A16C6}"/>
              </a:ext>
            </a:extLst>
          </p:cNvPr>
          <p:cNvSpPr txBox="1"/>
          <p:nvPr/>
        </p:nvSpPr>
        <p:spPr>
          <a:xfrm>
            <a:off x="617721" y="1177827"/>
            <a:ext cx="792056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a typeface="IBM Plex Sans" charset="0"/>
                <a:cs typeface="IBM Plex Sans" charset="0"/>
              </a:rPr>
              <a:t>For the developer OpenShift 4 includes more items in the “Developer Catalog”.</a:t>
            </a:r>
          </a:p>
          <a:p>
            <a:endParaRPr lang="en-US" sz="16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  <a:p>
            <a:endParaRPr lang="en-US" sz="16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  <a:p>
            <a:r>
              <a:rPr lang="en-US" sz="1600" dirty="0">
                <a:ea typeface="IBM Plex Sans" charset="0"/>
                <a:cs typeface="IBM Plex Sans" charset="0"/>
              </a:rPr>
              <a:t>For the administer OpenShift 4 manages the full stacks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Utilizes Redhat CoreOS for full management of the underlying operating system.</a:t>
            </a:r>
          </a:p>
          <a:p>
            <a:endParaRPr lang="en-US" sz="1600" dirty="0">
              <a:ea typeface="IBM Plex Sans" charset="0"/>
              <a:cs typeface="IBM Plex Sans" charset="0"/>
            </a:endParaRPr>
          </a:p>
          <a:p>
            <a:endParaRPr lang="en-US" sz="1600" dirty="0">
              <a:ea typeface="IBM Plex Sans" charset="0"/>
              <a:cs typeface="IBM Plex Sans" charset="0"/>
            </a:endParaRPr>
          </a:p>
          <a:p>
            <a:r>
              <a:rPr lang="en-US" sz="1600" dirty="0">
                <a:ea typeface="IBM Plex Sans" charset="0"/>
                <a:cs typeface="IBM Plex Sans" charset="0"/>
              </a:rPr>
              <a:t>For administers OpenShift 4 supports “Auto Scaling” of workloads.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Spinning up and down of worker nodes to accommodate the demands of the applications. </a:t>
            </a:r>
          </a:p>
          <a:p>
            <a:endParaRPr lang="en-US" sz="1600" dirty="0">
              <a:ea typeface="IBM Plex Sans" charset="0"/>
              <a:cs typeface="IBM Plex Sans" charset="0"/>
            </a:endParaRPr>
          </a:p>
          <a:p>
            <a:r>
              <a:rPr lang="en-US" sz="1600" dirty="0">
                <a:ea typeface="IBM Plex Sans" charset="0"/>
                <a:cs typeface="IBM Plex Sans" charset="0"/>
              </a:rPr>
              <a:t>All new features are being done on OpenShift 4.  OpenShift 3 is capped.</a:t>
            </a:r>
            <a:endParaRPr lang="en-US" sz="16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2A5BB1-3A0B-4F16-B395-174439933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40" y="1245012"/>
            <a:ext cx="207282" cy="1950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C519EA-128A-4193-BE7B-78432BBB3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40" y="1983024"/>
            <a:ext cx="207282" cy="1950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1BBCCA-D22F-482B-8FAA-BDC1F3A94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88" y="2965388"/>
            <a:ext cx="207282" cy="1950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1CDD15-1AE9-48DA-A9B1-C40BF23BA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95" y="3912052"/>
            <a:ext cx="207282" cy="19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372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Agenda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D5AC86-DB19-4519-988C-8EE203919B55}"/>
              </a:ext>
            </a:extLst>
          </p:cNvPr>
          <p:cNvSpPr/>
          <p:nvPr/>
        </p:nvSpPr>
        <p:spPr>
          <a:xfrm>
            <a:off x="961200" y="872922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kern="0" dirty="0">
                <a:solidFill>
                  <a:srgbClr val="FFFFFF"/>
                </a:solidFill>
              </a:rPr>
              <a:t>OpenShift 4 Overview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kern="0" dirty="0">
              <a:solidFill>
                <a:srgbClr val="FFFFF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kern="0" dirty="0">
                <a:solidFill>
                  <a:srgbClr val="FFFFFF"/>
                </a:solidFill>
              </a:rPr>
              <a:t>OpenShift 4 Install</a:t>
            </a:r>
          </a:p>
          <a:p>
            <a:endParaRPr lang="en-US" sz="24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676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252E19A-E825-4CA9-AB56-A9A0647DBF51}"/>
              </a:ext>
            </a:extLst>
          </p:cNvPr>
          <p:cNvSpPr txBox="1">
            <a:spLocks/>
          </p:cNvSpPr>
          <p:nvPr/>
        </p:nvSpPr>
        <p:spPr>
          <a:xfrm>
            <a:off x="262445" y="292167"/>
            <a:ext cx="8652888" cy="800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sz="2000" kern="0" dirty="0"/>
              <a:t>OpenShift 4 can be deployed on a number of cloud providers and on-premise environments</a:t>
            </a:r>
            <a:endParaRPr lang="en-US" sz="1600" kern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9692C4-EB71-4805-A43E-1563434A16C6}"/>
              </a:ext>
            </a:extLst>
          </p:cNvPr>
          <p:cNvSpPr txBox="1"/>
          <p:nvPr/>
        </p:nvSpPr>
        <p:spPr>
          <a:xfrm>
            <a:off x="1044860" y="3801135"/>
            <a:ext cx="7088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a typeface="IBM Plex Sans" charset="0"/>
                <a:cs typeface="IBM Plex Sans" charset="0"/>
              </a:rPr>
              <a:t>“Bare Metal” really covers any physical or virtual environment where you can install Redhat Core OS.   </a:t>
            </a:r>
            <a:endParaRPr lang="en-US" sz="16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93A3E7-5321-41C6-AE46-9A64A8A74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30" y="1167516"/>
            <a:ext cx="8599939" cy="22316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406BAC-41E9-42D2-BD8A-022F0D71D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578" y="3878439"/>
            <a:ext cx="207282" cy="19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83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252E19A-E825-4CA9-AB56-A9A0647DBF51}"/>
              </a:ext>
            </a:extLst>
          </p:cNvPr>
          <p:cNvSpPr txBox="1">
            <a:spLocks/>
          </p:cNvSpPr>
          <p:nvPr/>
        </p:nvSpPr>
        <p:spPr>
          <a:xfrm>
            <a:off x="262445" y="292167"/>
            <a:ext cx="8652888" cy="800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sz="2000" kern="0" dirty="0"/>
              <a:t>OpenShift 4 has two distinct installation models.  Installer Provisioned Infrastructure (IPI) &amp; User Provisioned Infrastructure (UPI) </a:t>
            </a:r>
            <a:endParaRPr lang="en-US" sz="1600" kern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406BAC-41E9-42D2-BD8A-022F0D71D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00" y="1051926"/>
            <a:ext cx="207282" cy="1950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F1E6E9-8327-446E-BB22-701A77B90391}"/>
              </a:ext>
            </a:extLst>
          </p:cNvPr>
          <p:cNvSpPr txBox="1"/>
          <p:nvPr/>
        </p:nvSpPr>
        <p:spPr>
          <a:xfrm>
            <a:off x="496869" y="978559"/>
            <a:ext cx="812933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a typeface="IBM Plex Sans" charset="0"/>
                <a:cs typeface="IBM Plex Sans" charset="0"/>
              </a:rPr>
              <a:t>With the</a:t>
            </a:r>
            <a:r>
              <a:rPr lang="en-US" sz="16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 IPI model the OpenShift installer application creates and totally manages the all required nodes (masters &amp; workers).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As easy as “</a:t>
            </a:r>
            <a:r>
              <a:rPr lang="en-US" sz="1600" dirty="0" err="1">
                <a:ea typeface="IBM Plex Sans" charset="0"/>
                <a:cs typeface="IBM Plex Sans" charset="0"/>
              </a:rPr>
              <a:t>openshift</a:t>
            </a:r>
            <a:r>
              <a:rPr lang="en-US" sz="1600" dirty="0">
                <a:ea typeface="IBM Plex Sans" charset="0"/>
                <a:cs typeface="IBM Plex Sans" charset="0"/>
              </a:rPr>
              <a:t>-install create cluster”.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Additional nodes are created &amp; added (think auto-scaling) to the cluster via the OpenShift auto-scaler, cli or UI.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Supported on IBM Cloud, Azure, AWS, Google, VSphere, Openstack, Redhat Virtualization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Everything but the external DNS is created, installed, and managed by OpenShift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ea typeface="IBM Plex Sans" charset="0"/>
              <a:cs typeface="IBM Plex Sans" charset="0"/>
            </a:endParaRPr>
          </a:p>
          <a:p>
            <a:r>
              <a:rPr lang="en-US" sz="1600" dirty="0">
                <a:ea typeface="IBM Plex Sans" charset="0"/>
                <a:cs typeface="IBM Plex Sans" charset="0"/>
              </a:rPr>
              <a:t>With the UPI model the user (i.e. customer) creates and manages the physical or virtual machines that OpenShift is installed 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This includes the masters, workers, bootstrap, external DNS and load balancers.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Additional nodes are manually created by the cluster administer.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The master nodes require Red Hat Core OS (RHCoreOS).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Worker nodes can be either RHCoreOS or RHEL.</a:t>
            </a:r>
          </a:p>
          <a:p>
            <a:endParaRPr lang="en-US" sz="16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A22758-FB5E-4D51-9A48-78A46DF37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09" y="3244049"/>
            <a:ext cx="207282" cy="19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91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252E19A-E825-4CA9-AB56-A9A0647DBF51}"/>
              </a:ext>
            </a:extLst>
          </p:cNvPr>
          <p:cNvSpPr txBox="1">
            <a:spLocks/>
          </p:cNvSpPr>
          <p:nvPr/>
        </p:nvSpPr>
        <p:spPr>
          <a:xfrm>
            <a:off x="262445" y="292167"/>
            <a:ext cx="8652888" cy="800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sz="2000" kern="0" dirty="0"/>
              <a:t>Minimal Requirements for OpenShift 4 Installation </a:t>
            </a:r>
            <a:endParaRPr lang="en-US" sz="1600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332F15-26AC-43E0-9D4C-C8E7D8DCD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419" y="684392"/>
            <a:ext cx="5751182" cy="1961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97F3D7-4972-4DBF-AF12-080CB95B5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65" y="2963058"/>
            <a:ext cx="8823669" cy="199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32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252E19A-E825-4CA9-AB56-A9A0647DBF51}"/>
              </a:ext>
            </a:extLst>
          </p:cNvPr>
          <p:cNvSpPr txBox="1">
            <a:spLocks/>
          </p:cNvSpPr>
          <p:nvPr/>
        </p:nvSpPr>
        <p:spPr>
          <a:xfrm>
            <a:off x="262445" y="292167"/>
            <a:ext cx="8652888" cy="800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sz="2000" kern="0" dirty="0"/>
              <a:t>OpenShift 4 Installation Steps</a:t>
            </a:r>
            <a:endParaRPr lang="en-US" sz="1600" kern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406BAC-41E9-42D2-BD8A-022F0D71D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750" y="905160"/>
            <a:ext cx="207282" cy="1950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F1E6E9-8327-446E-BB22-701A77B90391}"/>
              </a:ext>
            </a:extLst>
          </p:cNvPr>
          <p:cNvSpPr txBox="1"/>
          <p:nvPr/>
        </p:nvSpPr>
        <p:spPr>
          <a:xfrm>
            <a:off x="199870" y="846810"/>
            <a:ext cx="398152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a typeface="IBM Plex Sans" charset="0"/>
                <a:cs typeface="IBM Plex Sans" charset="0"/>
              </a:rPr>
              <a:t>IPI Installation Steps - 3 Steps</a:t>
            </a:r>
            <a:endParaRPr lang="en-US" sz="16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Create DNS records in the external DNS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Create install-config.yaml (Only on some platforms)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Run “OpenShift-install create cluster”.</a:t>
            </a:r>
          </a:p>
          <a:p>
            <a:endParaRPr lang="en-US" sz="1600" dirty="0">
              <a:ea typeface="IBM Plex Sans" charset="0"/>
              <a:cs typeface="IBM Plex Sans" charset="0"/>
            </a:endParaRPr>
          </a:p>
          <a:p>
            <a:endParaRPr lang="en-US" sz="16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A22758-FB5E-4D51-9A48-78A46DF37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7" y="919960"/>
            <a:ext cx="207282" cy="1950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328BAA-8FFE-4E2C-B9DE-AAFAAAE94A20}"/>
              </a:ext>
            </a:extLst>
          </p:cNvPr>
          <p:cNvSpPr txBox="1"/>
          <p:nvPr/>
        </p:nvSpPr>
        <p:spPr>
          <a:xfrm>
            <a:off x="4256236" y="840843"/>
            <a:ext cx="5124587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a typeface="IBM Plex Sans" charset="0"/>
                <a:cs typeface="IBM Plex Sans" charset="0"/>
              </a:rPr>
              <a:t>UPI Installation Steps – 15 Steps</a:t>
            </a:r>
            <a:endParaRPr lang="en-US" sz="16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Create DNS records in the external DNS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Create and configure load-balancer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Create and configure http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Create DNS Server/Entries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Create http server for ignition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Create install-</a:t>
            </a:r>
            <a:r>
              <a:rPr lang="en-US" sz="1600" dirty="0" err="1">
                <a:ea typeface="IBM Plex Sans" charset="0"/>
                <a:cs typeface="IBM Plex Sans" charset="0"/>
              </a:rPr>
              <a:t>config.yaml</a:t>
            </a:r>
            <a:r>
              <a:rPr lang="en-US" sz="1600" dirty="0">
                <a:ea typeface="IBM Plex Sans" charset="0"/>
                <a:cs typeface="IBM Plex Sans" charset="0"/>
              </a:rPr>
              <a:t>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Create OpenShift-install ignition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Load ignition files on http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Load rhcos "raw" image on http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Create rhcos VMs via .iso boot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Boot bootstrap rhcos VMs &amp; set ignition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Boot master(s) rhcos VMs &amp; set ignition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Boot worker(s) rhcos VMs &amp; set ignition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Verify bootstrap completion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Approve CSR for machines</a:t>
            </a:r>
          </a:p>
          <a:p>
            <a:endParaRPr lang="en-US" sz="16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108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252E19A-E825-4CA9-AB56-A9A0647DBF51}"/>
              </a:ext>
            </a:extLst>
          </p:cNvPr>
          <p:cNvSpPr txBox="1">
            <a:spLocks/>
          </p:cNvSpPr>
          <p:nvPr/>
        </p:nvSpPr>
        <p:spPr>
          <a:xfrm>
            <a:off x="262445" y="292167"/>
            <a:ext cx="8652888" cy="800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sz="2000" kern="0" dirty="0"/>
              <a:t>OpenShift 4 Installation  – UPI Post Installation Steps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F1E6E9-8327-446E-BB22-701A77B90391}"/>
              </a:ext>
            </a:extLst>
          </p:cNvPr>
          <p:cNvSpPr txBox="1"/>
          <p:nvPr/>
        </p:nvSpPr>
        <p:spPr>
          <a:xfrm>
            <a:off x="361880" y="877980"/>
            <a:ext cx="832536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a typeface="IBM Plex Sans" charset="0"/>
                <a:cs typeface="IBM Plex Sans" charset="0"/>
              </a:rPr>
              <a:t>Steps to be completed before end users can use the new cluster.</a:t>
            </a:r>
          </a:p>
          <a:p>
            <a:endParaRPr lang="en-US" sz="16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Create an Authentication Operator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Used for end user authentication 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Options are: </a:t>
            </a:r>
            <a:r>
              <a:rPr lang="en-US" sz="1600" dirty="0" err="1">
                <a:ea typeface="IBM Plex Sans" charset="0"/>
                <a:cs typeface="IBM Plex Sans" charset="0"/>
              </a:rPr>
              <a:t>HTPasswd</a:t>
            </a:r>
            <a:r>
              <a:rPr lang="en-US" sz="1600" dirty="0">
                <a:ea typeface="IBM Plex Sans" charset="0"/>
                <a:cs typeface="IBM Plex Sans" charset="0"/>
              </a:rPr>
              <a:t>, Keystone, LDAP, Google, GitHub, GitLab, OpenID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endParaRPr lang="en-US" sz="1600" dirty="0">
              <a:ea typeface="IBM Plex Sans" charset="0"/>
              <a:cs typeface="IBM Plex Sans" charset="0"/>
            </a:endParaRPr>
          </a:p>
          <a:p>
            <a:pPr lvl="1"/>
            <a:r>
              <a:rPr lang="en-US" sz="1600" dirty="0">
                <a:ea typeface="IBM Plex Sans" charset="0"/>
                <a:cs typeface="IBM Plex Sans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Create Storage for Image Registry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Persistent storage to be used for the image registry.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Options are: Amazon EFS, AWS Elastic Block Store, Azure Disk, Azure File, Cinder, Container Storage Interface (CSI), </a:t>
            </a:r>
            <a:r>
              <a:rPr lang="en-US" sz="1600" dirty="0" err="1">
                <a:ea typeface="IBM Plex Sans" charset="0"/>
                <a:cs typeface="IBM Plex Sans" charset="0"/>
              </a:rPr>
              <a:t>Fibre</a:t>
            </a:r>
            <a:r>
              <a:rPr lang="en-US" sz="1600" dirty="0">
                <a:ea typeface="IBM Plex Sans" charset="0"/>
                <a:cs typeface="IBM Plex Sans" charset="0"/>
              </a:rPr>
              <a:t> Channel, </a:t>
            </a:r>
            <a:r>
              <a:rPr lang="en-US" sz="1600" dirty="0" err="1">
                <a:ea typeface="IBM Plex Sans" charset="0"/>
                <a:cs typeface="IBM Plex Sans" charset="0"/>
              </a:rPr>
              <a:t>FlexVolume</a:t>
            </a:r>
            <a:r>
              <a:rPr lang="en-US" sz="1600" dirty="0">
                <a:ea typeface="IBM Plex Sans" charset="0"/>
                <a:cs typeface="IBM Plex Sans" charset="0"/>
              </a:rPr>
              <a:t>, GCE Persistent Disk, </a:t>
            </a:r>
            <a:r>
              <a:rPr lang="en-US" sz="1600" dirty="0" err="1">
                <a:ea typeface="IBM Plex Sans" charset="0"/>
                <a:cs typeface="IBM Plex Sans" charset="0"/>
              </a:rPr>
              <a:t>hostPath</a:t>
            </a:r>
            <a:r>
              <a:rPr lang="en-US" sz="1600" dirty="0">
                <a:ea typeface="IBM Plex Sans" charset="0"/>
                <a:cs typeface="IBM Plex Sans" charset="0"/>
              </a:rPr>
              <a:t>, iSCSI, local volumes, NFS, Red Hat OpenShift Container Storage, vSphere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endParaRPr lang="en-US" sz="1600" dirty="0"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Configure Image Registry to use storage.</a:t>
            </a:r>
          </a:p>
          <a:p>
            <a:endParaRPr lang="en-US" sz="1600" dirty="0">
              <a:ea typeface="IBM Plex Sans" charset="0"/>
              <a:cs typeface="IBM Plex Sans" charset="0"/>
            </a:endParaRPr>
          </a:p>
          <a:p>
            <a:endParaRPr lang="en-US" sz="16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A22758-FB5E-4D51-9A48-78A46DF37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52" y="1431354"/>
            <a:ext cx="207282" cy="1950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406BAC-41E9-42D2-BD8A-022F0D71D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52" y="2671880"/>
            <a:ext cx="207282" cy="1950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3A1FB4-4A56-4E67-8AF8-269A4EBA7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46" y="4362946"/>
            <a:ext cx="207282" cy="19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01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Agenda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D5AC86-DB19-4519-988C-8EE203919B55}"/>
              </a:ext>
            </a:extLst>
          </p:cNvPr>
          <p:cNvSpPr/>
          <p:nvPr/>
        </p:nvSpPr>
        <p:spPr>
          <a:xfrm>
            <a:off x="961200" y="872922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kern="0" dirty="0">
                <a:solidFill>
                  <a:srgbClr val="FFFFFF"/>
                </a:solidFill>
              </a:rPr>
              <a:t>OpenShift 4 Overview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kern="0" dirty="0">
              <a:solidFill>
                <a:srgbClr val="FFFFF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kern="0" dirty="0">
                <a:solidFill>
                  <a:srgbClr val="FFFFFF"/>
                </a:solidFill>
              </a:rPr>
              <a:t>OpenShift 4 Install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kern="0" dirty="0">
              <a:solidFill>
                <a:srgbClr val="FFFFF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kern="0" dirty="0">
                <a:solidFill>
                  <a:srgbClr val="FFFFFF"/>
                </a:solidFill>
              </a:rPr>
              <a:t>Hybrid – Multi Cloud Setup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42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Agenda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D5AC86-DB19-4519-988C-8EE203919B55}"/>
              </a:ext>
            </a:extLst>
          </p:cNvPr>
          <p:cNvSpPr/>
          <p:nvPr/>
        </p:nvSpPr>
        <p:spPr>
          <a:xfrm>
            <a:off x="961200" y="872922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kern="0" dirty="0">
                <a:solidFill>
                  <a:srgbClr val="FFFFFF"/>
                </a:solidFill>
              </a:rPr>
              <a:t>OpenShift 4 Overview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kern="0" dirty="0">
              <a:solidFill>
                <a:srgbClr val="FFFFF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kern="0" dirty="0">
                <a:solidFill>
                  <a:srgbClr val="FFFFFF"/>
                </a:solidFill>
              </a:rPr>
              <a:t>OpenShift 4 Install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kern="0" dirty="0">
              <a:solidFill>
                <a:srgbClr val="FFFFF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kern="0" dirty="0">
                <a:solidFill>
                  <a:srgbClr val="FFFFFF"/>
                </a:solidFill>
              </a:rPr>
              <a:t>Hybrid – Multi Cloud Setup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kern="0" dirty="0">
              <a:solidFill>
                <a:srgbClr val="FFFFF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kern="0" dirty="0">
                <a:solidFill>
                  <a:srgbClr val="FFFFFF"/>
                </a:solidFill>
              </a:rPr>
              <a:t>Network Policies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054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252E19A-E825-4CA9-AB56-A9A0647DBF51}"/>
              </a:ext>
            </a:extLst>
          </p:cNvPr>
          <p:cNvSpPr txBox="1">
            <a:spLocks/>
          </p:cNvSpPr>
          <p:nvPr/>
        </p:nvSpPr>
        <p:spPr>
          <a:xfrm>
            <a:off x="262445" y="292167"/>
            <a:ext cx="8652888" cy="800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sz="2000" kern="0" dirty="0"/>
              <a:t>OpenShift 4 Hybrid – Multi Demo Cloud Overview</a:t>
            </a:r>
            <a:endParaRPr lang="en-US" sz="1600" kern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3AEC8A-C004-410F-AE37-EB1A1EBA814C}"/>
              </a:ext>
            </a:extLst>
          </p:cNvPr>
          <p:cNvSpPr txBox="1"/>
          <p:nvPr/>
        </p:nvSpPr>
        <p:spPr>
          <a:xfrm>
            <a:off x="199871" y="619185"/>
            <a:ext cx="429270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a typeface="IBM Plex Sans" charset="0"/>
                <a:cs typeface="IBM Plex Sans" charset="0"/>
              </a:rPr>
              <a:t>One data center and two public clouds</a:t>
            </a:r>
          </a:p>
          <a:p>
            <a:endParaRPr lang="en-US" sz="1600" b="1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Data Center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1 x OpenShift 4 Cluster master/worker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OpenShift 4 Cluster external DNS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OpenShift 4 Cluster external LB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OpenShift 4 Cluster storage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SD-WAN Router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endParaRPr lang="en-US" sz="1600" dirty="0"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IBM Cloud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2 x OpenShift 4 worker nodes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Internet Load Balancer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IBM VPN Gateway</a:t>
            </a:r>
          </a:p>
          <a:p>
            <a:pPr lvl="1"/>
            <a:endParaRPr lang="en-US" sz="1600" dirty="0"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Azure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1 x OpenShift 4 worker node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SD-WAN Router</a:t>
            </a:r>
          </a:p>
          <a:p>
            <a:endParaRPr lang="en-US" sz="16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56402D-3D07-457C-A21C-8E0A53627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424" y="712272"/>
            <a:ext cx="4230131" cy="41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46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252E19A-E825-4CA9-AB56-A9A0647DBF51}"/>
              </a:ext>
            </a:extLst>
          </p:cNvPr>
          <p:cNvSpPr txBox="1">
            <a:spLocks/>
          </p:cNvSpPr>
          <p:nvPr/>
        </p:nvSpPr>
        <p:spPr>
          <a:xfrm>
            <a:off x="262445" y="292167"/>
            <a:ext cx="8652888" cy="800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sz="2000" kern="0" dirty="0"/>
              <a:t>OpenShift 4 Hybrid – Multi Demo Cloud Overview – VMs Locations</a:t>
            </a:r>
            <a:endParaRPr lang="en-US" sz="1600" kern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3AEC8A-C004-410F-AE37-EB1A1EBA814C}"/>
              </a:ext>
            </a:extLst>
          </p:cNvPr>
          <p:cNvSpPr txBox="1"/>
          <p:nvPr/>
        </p:nvSpPr>
        <p:spPr>
          <a:xfrm>
            <a:off x="-161768" y="599824"/>
            <a:ext cx="1487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400" dirty="0">
                <a:ea typeface="IBM Plex Sans" charset="0"/>
                <a:cs typeface="IBM Plex Sans" charset="0"/>
              </a:rPr>
              <a:t>IBM Cloud</a:t>
            </a:r>
            <a:endParaRPr lang="en-US" sz="14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A18F25-A20A-435F-8E94-12FA30752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65" y="907600"/>
            <a:ext cx="4733628" cy="21908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05092A-2249-4169-BEAA-A5999720F556}"/>
              </a:ext>
            </a:extLst>
          </p:cNvPr>
          <p:cNvSpPr txBox="1"/>
          <p:nvPr/>
        </p:nvSpPr>
        <p:spPr>
          <a:xfrm>
            <a:off x="4693920" y="1648494"/>
            <a:ext cx="1487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Azure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87484A-25E2-4E00-90AD-E4A07E47B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960" y="3242991"/>
            <a:ext cx="1508761" cy="17660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9BCB3A-476A-47C5-9DE4-0D27DA559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9719" y="2003037"/>
            <a:ext cx="3921177" cy="26649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DC65277-88EF-4ABF-B9D7-A97FD3AE9767}"/>
              </a:ext>
            </a:extLst>
          </p:cNvPr>
          <p:cNvSpPr txBox="1"/>
          <p:nvPr/>
        </p:nvSpPr>
        <p:spPr>
          <a:xfrm>
            <a:off x="1099962" y="3789299"/>
            <a:ext cx="1487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Center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CC8E4B-47B6-4AB0-BC32-E55722F7EE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8385" y="1033735"/>
            <a:ext cx="3800728" cy="5096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830FEB-D7DE-4FAC-AA99-100C177EB37C}"/>
              </a:ext>
            </a:extLst>
          </p:cNvPr>
          <p:cNvSpPr txBox="1"/>
          <p:nvPr/>
        </p:nvSpPr>
        <p:spPr>
          <a:xfrm>
            <a:off x="4758955" y="705650"/>
            <a:ext cx="1729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400" dirty="0" err="1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oc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 get nodes</a:t>
            </a:r>
          </a:p>
        </p:txBody>
      </p:sp>
    </p:spTree>
    <p:extLst>
      <p:ext uri="{BB962C8B-B14F-4D97-AF65-F5344CB8AC3E}">
        <p14:creationId xmlns:p14="http://schemas.microsoft.com/office/powerpoint/2010/main" val="1331776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252E19A-E825-4CA9-AB56-A9A0647DBF51}"/>
              </a:ext>
            </a:extLst>
          </p:cNvPr>
          <p:cNvSpPr txBox="1">
            <a:spLocks/>
          </p:cNvSpPr>
          <p:nvPr/>
        </p:nvSpPr>
        <p:spPr>
          <a:xfrm>
            <a:off x="262445" y="292167"/>
            <a:ext cx="8652888" cy="800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sz="2000" kern="0" dirty="0"/>
              <a:t>OpenShift 4 Hybrid – Multi Demo Cloud Overview – Data Center</a:t>
            </a:r>
            <a:endParaRPr lang="en-US" sz="1600" kern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3AEC8A-C004-410F-AE37-EB1A1EBA814C}"/>
              </a:ext>
            </a:extLst>
          </p:cNvPr>
          <p:cNvSpPr txBox="1"/>
          <p:nvPr/>
        </p:nvSpPr>
        <p:spPr>
          <a:xfrm>
            <a:off x="228666" y="692216"/>
            <a:ext cx="43721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a typeface="IBM Plex Sans" charset="0"/>
                <a:cs typeface="IBM Plex Sans" charset="0"/>
              </a:rPr>
              <a:t>Data Center - dc1</a:t>
            </a:r>
            <a:endParaRPr lang="en-US" sz="16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Data Center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1 x OpenShift 4 Cluster master/worker</a:t>
            </a:r>
          </a:p>
          <a:p>
            <a:pPr marL="971733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RH CoreOS</a:t>
            </a:r>
          </a:p>
          <a:p>
            <a:pPr marL="971733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4 core / 22GB /120GB Disk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Infrastructure VM</a:t>
            </a:r>
          </a:p>
          <a:p>
            <a:pPr marL="971733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CentOS</a:t>
            </a:r>
          </a:p>
          <a:p>
            <a:pPr marL="971733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named, nfsd, httpd</a:t>
            </a:r>
          </a:p>
          <a:p>
            <a:pPr marL="971733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1 core / 384MB 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External Load Balancer VM</a:t>
            </a:r>
          </a:p>
          <a:p>
            <a:pPr marL="971733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CentOS</a:t>
            </a:r>
          </a:p>
          <a:p>
            <a:pPr marL="971733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2 core / 384MB </a:t>
            </a:r>
          </a:p>
          <a:p>
            <a:pPr marL="971733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HAProxy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SD-WAN Router</a:t>
            </a:r>
          </a:p>
          <a:p>
            <a:pPr marL="971733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VYOS</a:t>
            </a:r>
          </a:p>
          <a:p>
            <a:pPr marL="971733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2 core / 384MB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endParaRPr lang="en-US" sz="1600" dirty="0">
              <a:ea typeface="IBM Plex Sans" charset="0"/>
              <a:cs typeface="IBM Plex Sans" charset="0"/>
            </a:endParaRPr>
          </a:p>
          <a:p>
            <a:endParaRPr lang="en-US" sz="16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8C6DB3-5CF2-47D0-8B32-E3B0C32EA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276" y="692216"/>
            <a:ext cx="4002787" cy="438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78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252E19A-E825-4CA9-AB56-A9A0647DBF51}"/>
              </a:ext>
            </a:extLst>
          </p:cNvPr>
          <p:cNvSpPr txBox="1">
            <a:spLocks/>
          </p:cNvSpPr>
          <p:nvPr/>
        </p:nvSpPr>
        <p:spPr>
          <a:xfrm>
            <a:off x="262445" y="292167"/>
            <a:ext cx="8652888" cy="800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sz="2000" kern="0" dirty="0"/>
              <a:t>OpenShift 4 Hybrid – Multi Demo Cloud Overview – IBM Cloud</a:t>
            </a:r>
            <a:endParaRPr lang="en-US" sz="1600" kern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3AEC8A-C004-410F-AE37-EB1A1EBA814C}"/>
              </a:ext>
            </a:extLst>
          </p:cNvPr>
          <p:cNvSpPr txBox="1"/>
          <p:nvPr/>
        </p:nvSpPr>
        <p:spPr>
          <a:xfrm>
            <a:off x="199872" y="758402"/>
            <a:ext cx="400520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a typeface="IBM Plex Sans" charset="0"/>
                <a:cs typeface="IBM Plex Sans" charset="0"/>
              </a:rPr>
              <a:t>IBM Cloud</a:t>
            </a:r>
          </a:p>
          <a:p>
            <a:endParaRPr lang="en-US" sz="16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IBM Cloud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2 x OpenShift 4 worker nodes</a:t>
            </a:r>
          </a:p>
          <a:p>
            <a:pPr marL="971733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Redhat RHEL</a:t>
            </a:r>
          </a:p>
          <a:p>
            <a:pPr marL="971733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2 core / 8GB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Internet Load Balancer</a:t>
            </a:r>
          </a:p>
          <a:p>
            <a:pPr marL="971733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CentOS</a:t>
            </a:r>
          </a:p>
          <a:p>
            <a:pPr marL="971733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2 core / 4GB</a:t>
            </a:r>
          </a:p>
          <a:p>
            <a:pPr marL="971733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HAProxy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IBM VPC VPN Gateway</a:t>
            </a:r>
          </a:p>
          <a:p>
            <a:pPr marL="971733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NATing to ibmlb01</a:t>
            </a:r>
          </a:p>
          <a:p>
            <a:pPr marL="971733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IPSEC Session to:</a:t>
            </a:r>
          </a:p>
          <a:p>
            <a:pPr marL="1314724" lvl="3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Azure - az2vyos01 </a:t>
            </a:r>
          </a:p>
          <a:p>
            <a:pPr marL="1314724" lvl="3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dc1 – dc1vyos01</a:t>
            </a:r>
          </a:p>
          <a:p>
            <a:pPr marL="971733" lvl="2" indent="-285750">
              <a:buFont typeface="Arial" panose="020B0604020202020204" pitchFamily="34" charset="0"/>
              <a:buChar char="•"/>
            </a:pPr>
            <a:endParaRPr lang="en-US" sz="1600" dirty="0"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ea typeface="IBM Plex Sans" charset="0"/>
              <a:cs typeface="IBM Plex Sans" charset="0"/>
            </a:endParaRPr>
          </a:p>
          <a:p>
            <a:pPr marL="628741" lvl="1" indent="-285750">
              <a:buFont typeface="Arial" panose="020B0604020202020204" pitchFamily="34" charset="0"/>
              <a:buChar char="•"/>
            </a:pPr>
            <a:endParaRPr lang="en-US" sz="1600" dirty="0">
              <a:ea typeface="IBM Plex Sans" charset="0"/>
              <a:cs typeface="IBM Plex Sans" charset="0"/>
            </a:endParaRPr>
          </a:p>
          <a:p>
            <a:endParaRPr lang="en-US" sz="16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CACA0C-7099-455D-A296-FD488F80F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974" y="692217"/>
            <a:ext cx="4354493" cy="424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206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252E19A-E825-4CA9-AB56-A9A0647DBF51}"/>
              </a:ext>
            </a:extLst>
          </p:cNvPr>
          <p:cNvSpPr txBox="1">
            <a:spLocks/>
          </p:cNvSpPr>
          <p:nvPr/>
        </p:nvSpPr>
        <p:spPr>
          <a:xfrm>
            <a:off x="262445" y="292167"/>
            <a:ext cx="8652888" cy="800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sz="2000" kern="0" dirty="0"/>
              <a:t>OpenShift 4 Hybrid – Multi Demo Cloud Overview – Azure</a:t>
            </a:r>
            <a:endParaRPr lang="en-US" sz="1600" kern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3AEC8A-C004-410F-AE37-EB1A1EBA814C}"/>
              </a:ext>
            </a:extLst>
          </p:cNvPr>
          <p:cNvSpPr txBox="1"/>
          <p:nvPr/>
        </p:nvSpPr>
        <p:spPr>
          <a:xfrm>
            <a:off x="199871" y="758402"/>
            <a:ext cx="437212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a typeface="IBM Plex Sans" charset="0"/>
                <a:cs typeface="IBM Plex Sans" charset="0"/>
              </a:rPr>
              <a:t>Azure</a:t>
            </a:r>
          </a:p>
          <a:p>
            <a:endParaRPr lang="en-US" sz="16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Azure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1 x OpenShift 4 worker node</a:t>
            </a:r>
          </a:p>
          <a:p>
            <a:pPr marL="971733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Redhat RHEL</a:t>
            </a:r>
          </a:p>
          <a:p>
            <a:pPr marL="971733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2 core / 8GB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SD-WAN Router</a:t>
            </a:r>
          </a:p>
          <a:p>
            <a:pPr marL="971733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VYOS</a:t>
            </a:r>
          </a:p>
          <a:p>
            <a:pPr marL="971733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1 Core / 512MB</a:t>
            </a:r>
          </a:p>
          <a:p>
            <a:pPr marL="971733" lvl="2" indent="-285750">
              <a:buFont typeface="Arial" panose="020B0604020202020204" pitchFamily="34" charset="0"/>
              <a:buChar char="•"/>
            </a:pPr>
            <a:endParaRPr lang="en-US" sz="1600" dirty="0"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ea typeface="IBM Plex Sans" charset="0"/>
              <a:cs typeface="IBM Plex Sans" charset="0"/>
            </a:endParaRPr>
          </a:p>
          <a:p>
            <a:pPr marL="628741" lvl="1" indent="-285750">
              <a:buFont typeface="Arial" panose="020B0604020202020204" pitchFamily="34" charset="0"/>
              <a:buChar char="•"/>
            </a:pPr>
            <a:endParaRPr lang="en-US" sz="1600" dirty="0">
              <a:ea typeface="IBM Plex Sans" charset="0"/>
              <a:cs typeface="IBM Plex Sans" charset="0"/>
            </a:endParaRPr>
          </a:p>
          <a:p>
            <a:endParaRPr lang="en-US" sz="16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FCC2F1-2094-48E5-B23E-066252475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660" y="692217"/>
            <a:ext cx="4370236" cy="426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5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252E19A-E825-4CA9-AB56-A9A0647DBF51}"/>
              </a:ext>
            </a:extLst>
          </p:cNvPr>
          <p:cNvSpPr txBox="1">
            <a:spLocks/>
          </p:cNvSpPr>
          <p:nvPr/>
        </p:nvSpPr>
        <p:spPr>
          <a:xfrm>
            <a:off x="262445" y="292167"/>
            <a:ext cx="8652888" cy="800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sz="2000" kern="0" dirty="0"/>
              <a:t>OpenShift 4 Hybrid – Multi Cloud Demo Lessons Learned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F1E6E9-8327-446E-BB22-701A77B90391}"/>
              </a:ext>
            </a:extLst>
          </p:cNvPr>
          <p:cNvSpPr txBox="1"/>
          <p:nvPr/>
        </p:nvSpPr>
        <p:spPr>
          <a:xfrm>
            <a:off x="409316" y="727008"/>
            <a:ext cx="832536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UPI Installation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Really Really need to have at least 56GB of RAM for control plane VMs.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DNS and Load Balancer entries must be correct.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Redhat licensing and registration can be difficult.</a:t>
            </a:r>
          </a:p>
          <a:p>
            <a:pPr lvl="1"/>
            <a:endParaRPr lang="en-US" sz="1600" dirty="0"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IBM Cloud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Using the IBM VPC VPN Gateway connections are difficult to setup, due to lack of logging and debugging.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Cannot assign the host IP address to the VMs.   A random IP from the subnet is assigned to the VM.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Adding worker nodes require resetting the VMs RHEL registration.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endParaRPr lang="en-US" sz="1600" dirty="0"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Azure 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DNS integration is difficult, because the VMs DNS servers are (/</a:t>
            </a:r>
            <a:r>
              <a:rPr lang="en-US" sz="1600" dirty="0" err="1">
                <a:ea typeface="IBM Plex Sans" charset="0"/>
                <a:cs typeface="IBM Plex Sans" charset="0"/>
              </a:rPr>
              <a:t>etc</a:t>
            </a:r>
            <a:r>
              <a:rPr lang="en-US" sz="1600" dirty="0">
                <a:ea typeface="IBM Plex Sans" charset="0"/>
                <a:cs typeface="IBM Plex Sans" charset="0"/>
              </a:rPr>
              <a:t>/</a:t>
            </a:r>
            <a:r>
              <a:rPr lang="en-US" sz="1600" dirty="0" err="1">
                <a:ea typeface="IBM Plex Sans" charset="0"/>
                <a:cs typeface="IBM Plex Sans" charset="0"/>
              </a:rPr>
              <a:t>resolv.conf</a:t>
            </a:r>
            <a:r>
              <a:rPr lang="en-US" sz="1600" dirty="0">
                <a:ea typeface="IBM Plex Sans" charset="0"/>
                <a:cs typeface="IBM Plex Sans" charset="0"/>
              </a:rPr>
              <a:t>) are reset on boot-up.   Had to add DNS entries into the Internet DNS.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Adding worker nodes require resetting the VMs RHEL registration.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endParaRPr lang="en-US" sz="1600" dirty="0">
              <a:ea typeface="IBM Plex Sans" charset="0"/>
              <a:cs typeface="IBM Plex Sans" charset="0"/>
            </a:endParaRPr>
          </a:p>
          <a:p>
            <a:pPr lvl="1"/>
            <a:endParaRPr lang="en-US" sz="1600" dirty="0">
              <a:ea typeface="IBM Plex Sans" charset="0"/>
              <a:cs typeface="IBM Plex Sans" charset="0"/>
            </a:endParaRPr>
          </a:p>
          <a:p>
            <a:pPr marL="628741" lvl="1" indent="-285750">
              <a:buFont typeface="Arial" panose="020B0604020202020204" pitchFamily="34" charset="0"/>
              <a:buChar char="•"/>
            </a:pPr>
            <a:endParaRPr lang="en-US" sz="1600" dirty="0">
              <a:ea typeface="IBM Plex Sans" charset="0"/>
              <a:cs typeface="IBM Plex Sans" charset="0"/>
            </a:endParaRPr>
          </a:p>
          <a:p>
            <a:pPr marL="628741" lvl="1" indent="-285750">
              <a:buFont typeface="Arial" panose="020B0604020202020204" pitchFamily="34" charset="0"/>
              <a:buChar char="•"/>
            </a:pPr>
            <a:endParaRPr lang="en-US" sz="1600" dirty="0">
              <a:ea typeface="IBM Plex Sans" charset="0"/>
              <a:cs typeface="IBM Plex Sans" charset="0"/>
            </a:endParaRPr>
          </a:p>
          <a:p>
            <a:endParaRPr lang="en-US" sz="1600" dirty="0">
              <a:ea typeface="IBM Plex Sans" charset="0"/>
              <a:cs typeface="IBM Plex Sans" charset="0"/>
            </a:endParaRPr>
          </a:p>
          <a:p>
            <a:endParaRPr lang="en-US" sz="16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A22758-FB5E-4D51-9A48-78A46DF37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82" y="797856"/>
            <a:ext cx="207282" cy="1950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406BAC-41E9-42D2-BD8A-022F0D71D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52" y="2019565"/>
            <a:ext cx="207282" cy="1950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3A1FB4-4A56-4E67-8AF8-269A4EBA7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52" y="3753129"/>
            <a:ext cx="207282" cy="19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102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Agenda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D5AC86-DB19-4519-988C-8EE203919B55}"/>
              </a:ext>
            </a:extLst>
          </p:cNvPr>
          <p:cNvSpPr/>
          <p:nvPr/>
        </p:nvSpPr>
        <p:spPr>
          <a:xfrm>
            <a:off x="961200" y="872922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kern="0" dirty="0">
                <a:solidFill>
                  <a:srgbClr val="FFFFFF"/>
                </a:solidFill>
              </a:rPr>
              <a:t>OpenShift 4 Overview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kern="0" dirty="0">
              <a:solidFill>
                <a:srgbClr val="FFFFF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kern="0" dirty="0">
                <a:solidFill>
                  <a:srgbClr val="FFFFFF"/>
                </a:solidFill>
              </a:rPr>
              <a:t>OpenShift 4 Install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kern="0" dirty="0">
              <a:solidFill>
                <a:srgbClr val="FFFFF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kern="0" dirty="0">
                <a:solidFill>
                  <a:srgbClr val="FFFFFF"/>
                </a:solidFill>
              </a:rPr>
              <a:t>Hybrid – Multi Cloud Setup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kern="0" dirty="0">
              <a:solidFill>
                <a:srgbClr val="FFFFF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kern="0" dirty="0">
                <a:solidFill>
                  <a:srgbClr val="FFFFFF"/>
                </a:solidFill>
              </a:rPr>
              <a:t>Network Policies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57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8364888" cy="456877"/>
          </a:xfrm>
        </p:spPr>
        <p:txBody>
          <a:bodyPr/>
          <a:lstStyle/>
          <a:p>
            <a:r>
              <a:rPr lang="en-US" dirty="0"/>
              <a:t>Kubernetes / OpenShift Networking Overview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E1097D-12AD-4DBF-A1E0-8351630A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644" y="1362004"/>
            <a:ext cx="4354156" cy="24194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BED90C-6430-45B5-BF24-6AE81C4DD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51" y="584510"/>
            <a:ext cx="4381949" cy="417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4336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1" y="201168"/>
            <a:ext cx="8705022" cy="454032"/>
          </a:xfrm>
        </p:spPr>
        <p:txBody>
          <a:bodyPr/>
          <a:lstStyle/>
          <a:p>
            <a:r>
              <a:rPr lang="en-US" dirty="0"/>
              <a:t>Kubernetes / OpenShift Networking Overview  </a:t>
            </a:r>
            <a:r>
              <a:rPr lang="en-US" sz="1800" dirty="0"/>
              <a:t>cont…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9C37C6C5-B08A-4F4D-8420-E711D7CDE9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0312" y="797286"/>
            <a:ext cx="5840934" cy="3990613"/>
          </a:xfrm>
        </p:spPr>
        <p:txBody>
          <a:bodyPr/>
          <a:lstStyle/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r>
              <a:rPr lang="en-US" b="1" kern="1200" dirty="0">
                <a:solidFill>
                  <a:srgbClr val="000000"/>
                </a:solidFill>
                <a:ea typeface="Arial" charset="0"/>
                <a:cs typeface="Arial" charset="0"/>
              </a:rPr>
              <a:t>Key Points -</a:t>
            </a:r>
            <a:endParaRPr lang="en-US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By default each worker does not know about the Pod subnets assigned to the other workers.</a:t>
            </a: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Hence a Network Plugin is required to enable IP connectivity of pods between worker nodes.</a:t>
            </a: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Referred to as a CNI.  The default CNI for OpenShift 4 is OpenShift SDN.</a:t>
            </a:r>
          </a:p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endParaRPr lang="en-US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r>
              <a:rPr lang="en-US" b="1" kern="1200" dirty="0">
                <a:solidFill>
                  <a:srgbClr val="000000"/>
                </a:solidFill>
                <a:ea typeface="Arial" charset="0"/>
                <a:cs typeface="Arial" charset="0"/>
              </a:rPr>
              <a:t>OpenShift SDN –</a:t>
            </a:r>
            <a:endParaRPr lang="en-US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Can leverage Kubernetes Network Policies.</a:t>
            </a: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  - Network based security.</a:t>
            </a: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  - Node level &amp; application aware firewalls.   </a:t>
            </a: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Overlay networking (VXLAN/GRE/GENEVE)</a:t>
            </a: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Based on OpenvSwitch</a:t>
            </a: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endParaRPr lang="en-US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br>
              <a:rPr lang="en-US" dirty="0"/>
            </a:br>
            <a:br>
              <a:rPr lang="en-US" dirty="0"/>
            </a:br>
            <a:b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</a:br>
            <a:endParaRPr lang="en-US" kern="1200" dirty="0">
              <a:solidFill>
                <a:srgbClr val="000000"/>
              </a:solidFill>
              <a:ea typeface="Arial" charset="0"/>
              <a:cs typeface="Arial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58615A-02AA-4A23-833B-CC4ADE23E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068" y="655200"/>
            <a:ext cx="2390265" cy="342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0153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252E19A-E825-4CA9-AB56-A9A0647DBF51}"/>
              </a:ext>
            </a:extLst>
          </p:cNvPr>
          <p:cNvSpPr txBox="1">
            <a:spLocks/>
          </p:cNvSpPr>
          <p:nvPr/>
        </p:nvSpPr>
        <p:spPr>
          <a:xfrm>
            <a:off x="262445" y="292167"/>
            <a:ext cx="8652888" cy="800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sz="2000" kern="0" dirty="0"/>
              <a:t>Production (prod) Project Topology</a:t>
            </a:r>
            <a:endParaRPr lang="en-US" sz="1600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52C8FC-6A79-4891-87D7-EB4248CBC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124" y="757259"/>
            <a:ext cx="6132040" cy="40040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3AEC8A-C004-410F-AE37-EB1A1EBA814C}"/>
              </a:ext>
            </a:extLst>
          </p:cNvPr>
          <p:cNvSpPr txBox="1"/>
          <p:nvPr/>
        </p:nvSpPr>
        <p:spPr>
          <a:xfrm>
            <a:off x="199871" y="846810"/>
            <a:ext cx="289581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a typeface="IBM Plex Sans" charset="0"/>
                <a:cs typeface="IBM Plex Sans" charset="0"/>
              </a:rPr>
              <a:t>Three applications with one pod each -</a:t>
            </a:r>
          </a:p>
          <a:p>
            <a:endParaRPr lang="en-US" sz="16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Web-1 – External web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Backend – Backend application for web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Database – Database that accessed via Web interface.</a:t>
            </a:r>
          </a:p>
          <a:p>
            <a:endParaRPr lang="en-US" sz="1600" dirty="0"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Linux-1 (</a:t>
            </a:r>
            <a:r>
              <a:rPr lang="en-US" sz="1600" dirty="0" err="1">
                <a:ea typeface="IBM Plex Sans" charset="0"/>
                <a:cs typeface="IBM Plex Sans" charset="0"/>
              </a:rPr>
              <a:t>cirros</a:t>
            </a:r>
            <a:r>
              <a:rPr lang="en-US" sz="1600" dirty="0">
                <a:ea typeface="IBM Plex Sans" charset="0"/>
                <a:cs typeface="IBM Plex Sans" charset="0"/>
              </a:rPr>
              <a:t>) is for testing.</a:t>
            </a:r>
          </a:p>
          <a:p>
            <a:endParaRPr lang="en-US" sz="1600" dirty="0">
              <a:ea typeface="IBM Plex Sans" charset="0"/>
              <a:cs typeface="IBM Plex Sans" charset="0"/>
            </a:endParaRPr>
          </a:p>
          <a:p>
            <a:endParaRPr lang="en-US" sz="16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747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Agenda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D5AC86-DB19-4519-988C-8EE203919B55}"/>
              </a:ext>
            </a:extLst>
          </p:cNvPr>
          <p:cNvSpPr/>
          <p:nvPr/>
        </p:nvSpPr>
        <p:spPr>
          <a:xfrm>
            <a:off x="961200" y="872922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kern="0" dirty="0">
                <a:solidFill>
                  <a:srgbClr val="FFFFFF"/>
                </a:solidFill>
              </a:rPr>
              <a:t>OpenShift 4 Overview</a:t>
            </a:r>
          </a:p>
          <a:p>
            <a:endParaRPr lang="en-US" sz="24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597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252E19A-E825-4CA9-AB56-A9A0647DBF51}"/>
              </a:ext>
            </a:extLst>
          </p:cNvPr>
          <p:cNvSpPr txBox="1">
            <a:spLocks/>
          </p:cNvSpPr>
          <p:nvPr/>
        </p:nvSpPr>
        <p:spPr>
          <a:xfrm>
            <a:off x="262445" y="292167"/>
            <a:ext cx="8652888" cy="800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sz="2000" kern="0" dirty="0"/>
              <a:t>Pods in the Production (prod) Project</a:t>
            </a:r>
            <a:endParaRPr lang="en-US" sz="1600" kern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3AEC8A-C004-410F-AE37-EB1A1EBA814C}"/>
              </a:ext>
            </a:extLst>
          </p:cNvPr>
          <p:cNvSpPr txBox="1"/>
          <p:nvPr/>
        </p:nvSpPr>
        <p:spPr>
          <a:xfrm>
            <a:off x="228666" y="865983"/>
            <a:ext cx="289581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a typeface="IBM Plex Sans" charset="0"/>
                <a:cs typeface="IBM Plex Sans" charset="0"/>
              </a:rPr>
              <a:t>Each applications has a single pod-</a:t>
            </a:r>
          </a:p>
          <a:p>
            <a:endParaRPr lang="en-US" sz="16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Pod web-1-5b9f94d845-29wb6 on ibmworker01</a:t>
            </a:r>
          </a:p>
          <a:p>
            <a:endParaRPr lang="en-US" sz="1600" dirty="0"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Pod backend-server-655bd78fbc-w7h56 on ibmworker02</a:t>
            </a:r>
          </a:p>
          <a:p>
            <a:endParaRPr lang="en-US" sz="1600" dirty="0"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Pod db-server3-d5885c4f9-hbmpv on az2worker31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ea typeface="IBM Plex Sans" charset="0"/>
              <a:cs typeface="IBM Plex Sans" charset="0"/>
            </a:endParaRPr>
          </a:p>
          <a:p>
            <a:endParaRPr lang="en-US" sz="1600" dirty="0">
              <a:ea typeface="IBM Plex Sans" charset="0"/>
              <a:cs typeface="IBM Plex Sans" charset="0"/>
            </a:endParaRPr>
          </a:p>
          <a:p>
            <a:endParaRPr lang="en-US" sz="16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515AD9-83C0-47A1-833A-B9298C1664C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864" y="865983"/>
            <a:ext cx="5873115" cy="37668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33173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252E19A-E825-4CA9-AB56-A9A0647DBF51}"/>
              </a:ext>
            </a:extLst>
          </p:cNvPr>
          <p:cNvSpPr txBox="1">
            <a:spLocks/>
          </p:cNvSpPr>
          <p:nvPr/>
        </p:nvSpPr>
        <p:spPr>
          <a:xfrm>
            <a:off x="262445" y="292167"/>
            <a:ext cx="8652888" cy="800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sz="2000" kern="0" dirty="0"/>
              <a:t>Production (prod) Project Service Traffic Flow</a:t>
            </a:r>
            <a:endParaRPr lang="en-US" sz="1600" kern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3AEC8A-C004-410F-AE37-EB1A1EBA814C}"/>
              </a:ext>
            </a:extLst>
          </p:cNvPr>
          <p:cNvSpPr txBox="1"/>
          <p:nvPr/>
        </p:nvSpPr>
        <p:spPr>
          <a:xfrm>
            <a:off x="345476" y="691084"/>
            <a:ext cx="32597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a typeface="IBM Plex Sans" charset="0"/>
                <a:cs typeface="IBM Plex Sans" charset="0"/>
              </a:rPr>
              <a:t>Default Traffic Flow 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a typeface="IBM Plex Sans" charset="0"/>
                <a:cs typeface="IBM Plex Sans" charset="0"/>
              </a:rPr>
              <a:t> Any app can communication with any app other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0C59B7-64E9-4854-BC0B-F57D4C2B1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44" y="1157665"/>
            <a:ext cx="3750431" cy="37969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9EF916-0913-4479-A39E-4081C130A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499" y="1157665"/>
            <a:ext cx="3628535" cy="379692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0581C7-E999-47FC-A201-6C8727117CDB}"/>
              </a:ext>
            </a:extLst>
          </p:cNvPr>
          <p:cNvSpPr/>
          <p:nvPr/>
        </p:nvSpPr>
        <p:spPr>
          <a:xfrm>
            <a:off x="4539843" y="665221"/>
            <a:ext cx="36285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ea typeface="IBM Plex Sans" charset="0"/>
                <a:cs typeface="IBM Plex Sans" charset="0"/>
              </a:rPr>
              <a:t>Desired Traffic Flow 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a typeface="IBM Plex Sans" charset="0"/>
                <a:cs typeface="IBM Plex Sans" charset="0"/>
              </a:rPr>
              <a:t>web to database communications is blocked</a:t>
            </a:r>
          </a:p>
        </p:txBody>
      </p:sp>
    </p:spTree>
    <p:extLst>
      <p:ext uri="{BB962C8B-B14F-4D97-AF65-F5344CB8AC3E}">
        <p14:creationId xmlns:p14="http://schemas.microsoft.com/office/powerpoint/2010/main" val="2708473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252E19A-E825-4CA9-AB56-A9A0647DBF51}"/>
              </a:ext>
            </a:extLst>
          </p:cNvPr>
          <p:cNvSpPr txBox="1">
            <a:spLocks/>
          </p:cNvSpPr>
          <p:nvPr/>
        </p:nvSpPr>
        <p:spPr>
          <a:xfrm>
            <a:off x="262445" y="292167"/>
            <a:ext cx="8652888" cy="800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sz="2000" kern="0" dirty="0"/>
              <a:t>Default OpenShift 4 SDN Network-Policy is to allow any Pod to any Pod Communications  within a project - Allow-All</a:t>
            </a:r>
            <a:endParaRPr lang="en-US" sz="1600" kern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3AEC8A-C004-410F-AE37-EB1A1EBA814C}"/>
              </a:ext>
            </a:extLst>
          </p:cNvPr>
          <p:cNvSpPr txBox="1"/>
          <p:nvPr/>
        </p:nvSpPr>
        <p:spPr>
          <a:xfrm>
            <a:off x="283395" y="818650"/>
            <a:ext cx="8187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One Service for each “application” listening of ports 8080/8443.  Note: services names are mapped into the internal OpenShift DNS.</a:t>
            </a:r>
            <a:endParaRPr lang="en-US" sz="1400" dirty="0">
              <a:ea typeface="IBM Plex Sans" charset="0"/>
              <a:cs typeface="IBM Plex Sans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893DDE-F0FC-4DC5-96F2-CD36B93A5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42" y="1381963"/>
            <a:ext cx="8014118" cy="13017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0E44EA-96AC-40EC-A843-3217832B4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425" y="2846614"/>
            <a:ext cx="5631677" cy="21152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3005C5-C77F-4D5A-A313-003B15873F74}"/>
              </a:ext>
            </a:extLst>
          </p:cNvPr>
          <p:cNvSpPr txBox="1"/>
          <p:nvPr/>
        </p:nvSpPr>
        <p:spPr>
          <a:xfrm>
            <a:off x="348898" y="2827843"/>
            <a:ext cx="297061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a typeface="IBM Plex Sans" charset="0"/>
                <a:cs typeface="IBM Plex Sans" charset="0"/>
              </a:rPr>
              <a:t>The db-server3 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Maps a service IP/Port to and Endpoint IP/Port.   Endpoint = pod.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The endpoint IP can change but the service IP stay in the same.</a:t>
            </a:r>
          </a:p>
          <a:p>
            <a:endParaRPr lang="en-US" sz="1400" dirty="0"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5644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252E19A-E825-4CA9-AB56-A9A0647DBF51}"/>
              </a:ext>
            </a:extLst>
          </p:cNvPr>
          <p:cNvSpPr txBox="1">
            <a:spLocks/>
          </p:cNvSpPr>
          <p:nvPr/>
        </p:nvSpPr>
        <p:spPr>
          <a:xfrm>
            <a:off x="262445" y="292167"/>
            <a:ext cx="8652888" cy="800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sz="2000" kern="0" dirty="0"/>
              <a:t>Default OpenShift 4 SDN Network-Policy is to allow any Pod to any Pod Communications  </a:t>
            </a:r>
            <a:r>
              <a:rPr lang="en-US" sz="1600" kern="0" dirty="0"/>
              <a:t>cont…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3AEC8A-C004-410F-AE37-EB1A1EBA814C}"/>
              </a:ext>
            </a:extLst>
          </p:cNvPr>
          <p:cNvSpPr txBox="1"/>
          <p:nvPr/>
        </p:nvSpPr>
        <p:spPr>
          <a:xfrm>
            <a:off x="135478" y="1289431"/>
            <a:ext cx="39759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Access the “web-1” pod via “</a:t>
            </a:r>
            <a:r>
              <a:rPr lang="en-US" sz="1600" dirty="0" err="1">
                <a:ea typeface="IBM Plex Sans" charset="0"/>
                <a:cs typeface="IBM Plex Sans" charset="0"/>
              </a:rPr>
              <a:t>oc</a:t>
            </a:r>
            <a:r>
              <a:rPr lang="en-US" sz="1600" dirty="0">
                <a:ea typeface="IBM Plex Sans" charset="0"/>
                <a:cs typeface="IBM Plex Sans" charset="0"/>
              </a:rPr>
              <a:t> exec”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From within the pod successfully connect to the “backend-server” and “db-server3” services via the “curl” commands.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ea typeface="IBM Plex Sans" charset="0"/>
              <a:cs typeface="IBM Plex Sans" charset="0"/>
            </a:endParaRPr>
          </a:p>
          <a:p>
            <a:endParaRPr lang="en-US" sz="1400" dirty="0">
              <a:ea typeface="IBM Plex Sans" charset="0"/>
              <a:cs typeface="IBM Plex Sans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47FDC1-CFB3-431E-B265-DF7904C3C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194" y="644487"/>
            <a:ext cx="4845266" cy="429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9369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252E19A-E825-4CA9-AB56-A9A0647DBF51}"/>
              </a:ext>
            </a:extLst>
          </p:cNvPr>
          <p:cNvSpPr txBox="1">
            <a:spLocks/>
          </p:cNvSpPr>
          <p:nvPr/>
        </p:nvSpPr>
        <p:spPr>
          <a:xfrm>
            <a:off x="262445" y="292167"/>
            <a:ext cx="8652888" cy="800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sz="2000" kern="0" dirty="0"/>
              <a:t>Create a Deny-All Network Policy to block all Ingress Traffic</a:t>
            </a:r>
            <a:endParaRPr lang="en-US" sz="1600" kern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3AEC8A-C004-410F-AE37-EB1A1EBA814C}"/>
              </a:ext>
            </a:extLst>
          </p:cNvPr>
          <p:cNvSpPr txBox="1"/>
          <p:nvPr/>
        </p:nvSpPr>
        <p:spPr>
          <a:xfrm>
            <a:off x="345475" y="753713"/>
            <a:ext cx="75521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OpenShift 4 SDN network policy only affects ingress traffic.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Works via a “whitelist” methodology, so traffic must be blocked first.</a:t>
            </a:r>
          </a:p>
          <a:p>
            <a:endParaRPr lang="en-US" sz="1600" dirty="0"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Create “default-deny-ingress” Network Policy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Matches on all pods in project/namespace “prod”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No matches for Ingress 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Result is to block all ingress traffic </a:t>
            </a:r>
            <a:endParaRPr lang="en-US" sz="1400" dirty="0">
              <a:ea typeface="IBM Plex Sans" charset="0"/>
              <a:cs typeface="IBM Plex Sans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85647B-7FF0-4FFF-8EBA-3281A1B93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440" y="2845575"/>
            <a:ext cx="3593056" cy="166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319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252E19A-E825-4CA9-AB56-A9A0647DBF51}"/>
              </a:ext>
            </a:extLst>
          </p:cNvPr>
          <p:cNvSpPr txBox="1">
            <a:spLocks/>
          </p:cNvSpPr>
          <p:nvPr/>
        </p:nvSpPr>
        <p:spPr>
          <a:xfrm>
            <a:off x="262445" y="292167"/>
            <a:ext cx="8652888" cy="46154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sz="2000" kern="0" dirty="0"/>
              <a:t>Create a Deny-All Network Policy to block all Ingress Traffic  </a:t>
            </a:r>
            <a:r>
              <a:rPr lang="en-US" sz="1600" kern="0" dirty="0"/>
              <a:t>cont…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D97AF4-6B28-4E57-B3A1-D41FAD0AFC36}"/>
              </a:ext>
            </a:extLst>
          </p:cNvPr>
          <p:cNvSpPr txBox="1"/>
          <p:nvPr/>
        </p:nvSpPr>
        <p:spPr>
          <a:xfrm>
            <a:off x="262445" y="522940"/>
            <a:ext cx="8263023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From within the  web-1 pod connects blocked to the “backend-server” and “db-server3” services via the “curl” commands.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From within the  backend-server pod connects blocked to the “web-1” and “db-server3” services via the “curl” commands.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ea typeface="IBM Plex Sans" charset="0"/>
              <a:cs typeface="IBM Plex Sans" charset="0"/>
            </a:endParaRPr>
          </a:p>
          <a:p>
            <a:endParaRPr lang="en-US" sz="1400" dirty="0">
              <a:ea typeface="IBM Plex Sans" charset="0"/>
              <a:cs typeface="IBM Plex Sans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81C940-C6D5-48B0-9A38-2C0D099A9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12" y="2168544"/>
            <a:ext cx="7626775" cy="245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63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252E19A-E825-4CA9-AB56-A9A0647DBF51}"/>
              </a:ext>
            </a:extLst>
          </p:cNvPr>
          <p:cNvSpPr txBox="1">
            <a:spLocks/>
          </p:cNvSpPr>
          <p:nvPr/>
        </p:nvSpPr>
        <p:spPr>
          <a:xfrm>
            <a:off x="262445" y="234649"/>
            <a:ext cx="8652888" cy="800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sz="2000" kern="0" dirty="0"/>
              <a:t>Create Network Policies to allow the desired service traffic flow</a:t>
            </a:r>
            <a:endParaRPr lang="en-US" sz="1600" kern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3AEC8A-C004-410F-AE37-EB1A1EBA814C}"/>
              </a:ext>
            </a:extLst>
          </p:cNvPr>
          <p:cNvSpPr txBox="1"/>
          <p:nvPr/>
        </p:nvSpPr>
        <p:spPr>
          <a:xfrm>
            <a:off x="345476" y="985240"/>
            <a:ext cx="263534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a typeface="IBM Plex Sans" charset="0"/>
                <a:cs typeface="IBM Plex Sans" charset="0"/>
              </a:rPr>
              <a:t>web-1 policy–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a typeface="IBM Plex Sans" charset="0"/>
                <a:cs typeface="IBM Plex Sans" charset="0"/>
              </a:rPr>
              <a:t>match “app: web-1”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a typeface="IBM Plex Sans" charset="0"/>
                <a:cs typeface="IBM Plex Sans" charset="0"/>
              </a:rPr>
              <a:t>ingress from “app: backend-server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11921F-F6AD-4589-9F62-07CD87311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76" y="2095481"/>
            <a:ext cx="2635344" cy="25988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B71374-5090-4FD5-AB02-F23A8FEB0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19" y="2074700"/>
            <a:ext cx="2635344" cy="27766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08B4B3-F1EC-45C1-AE4E-B10DEF575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9963" y="2082024"/>
            <a:ext cx="2608320" cy="26574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44838E-CAFC-4592-A8BE-7CCD78021AA4}"/>
              </a:ext>
            </a:extLst>
          </p:cNvPr>
          <p:cNvSpPr txBox="1"/>
          <p:nvPr/>
        </p:nvSpPr>
        <p:spPr>
          <a:xfrm>
            <a:off x="3137719" y="658928"/>
            <a:ext cx="263534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a typeface="IBM Plex Sans" charset="0"/>
                <a:cs typeface="IBM Plex Sans" charset="0"/>
              </a:rPr>
              <a:t>backend policy–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a typeface="IBM Plex Sans" charset="0"/>
                <a:cs typeface="IBM Plex Sans" charset="0"/>
              </a:rPr>
              <a:t>match “app: backend-server”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a typeface="IBM Plex Sans" charset="0"/>
                <a:cs typeface="IBM Plex Sans" charset="0"/>
              </a:rPr>
              <a:t>ingress from “app: backend-server &amp; db-server3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B53107-BFE5-4AEC-9DA8-D9EB28C567D7}"/>
              </a:ext>
            </a:extLst>
          </p:cNvPr>
          <p:cNvSpPr txBox="1"/>
          <p:nvPr/>
        </p:nvSpPr>
        <p:spPr>
          <a:xfrm>
            <a:off x="5929963" y="953506"/>
            <a:ext cx="263534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a typeface="IBM Plex Sans" charset="0"/>
                <a:cs typeface="IBM Plex Sans" charset="0"/>
              </a:rPr>
              <a:t>web-1 policy–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a typeface="IBM Plex Sans" charset="0"/>
                <a:cs typeface="IBM Plex Sans" charset="0"/>
              </a:rPr>
              <a:t>match “app: web-1”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a typeface="IBM Plex Sans" charset="0"/>
                <a:cs typeface="IBM Plex Sans" charset="0"/>
              </a:rPr>
              <a:t>ingress from “app: backend-server</a:t>
            </a:r>
          </a:p>
        </p:txBody>
      </p:sp>
    </p:spTree>
    <p:extLst>
      <p:ext uri="{BB962C8B-B14F-4D97-AF65-F5344CB8AC3E}">
        <p14:creationId xmlns:p14="http://schemas.microsoft.com/office/powerpoint/2010/main" val="1169996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252E19A-E825-4CA9-AB56-A9A0647DBF51}"/>
              </a:ext>
            </a:extLst>
          </p:cNvPr>
          <p:cNvSpPr txBox="1">
            <a:spLocks/>
          </p:cNvSpPr>
          <p:nvPr/>
        </p:nvSpPr>
        <p:spPr>
          <a:xfrm>
            <a:off x="262445" y="234649"/>
            <a:ext cx="8652888" cy="800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sz="2000" kern="0" dirty="0"/>
              <a:t>Create Network Policies to allow the desired service traffic flow - Results </a:t>
            </a:r>
            <a:endParaRPr lang="en-US" sz="1600" kern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B31E87-62D1-4AC9-ACF9-08CBC42DC232}"/>
              </a:ext>
            </a:extLst>
          </p:cNvPr>
          <p:cNvSpPr txBox="1"/>
          <p:nvPr/>
        </p:nvSpPr>
        <p:spPr>
          <a:xfrm>
            <a:off x="674820" y="673728"/>
            <a:ext cx="78281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a typeface="IBM Plex Sans" charset="0"/>
                <a:cs typeface="IBM Plex Sans" charset="0"/>
              </a:rPr>
              <a:t>Web service can communicate with the backend but not the database services.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From within the web-1 pod successfully connect to the “backend-server”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From within the web-1 pod connection </a:t>
            </a:r>
            <a:r>
              <a:rPr lang="en-US" sz="1600" b="1" u="sng" dirty="0">
                <a:ea typeface="IBM Plex Sans" charset="0"/>
                <a:cs typeface="IBM Plex Sans" charset="0"/>
              </a:rPr>
              <a:t>blocked</a:t>
            </a:r>
            <a:r>
              <a:rPr lang="en-US" sz="1600" dirty="0">
                <a:ea typeface="IBM Plex Sans" charset="0"/>
                <a:cs typeface="IBM Plex Sans" charset="0"/>
              </a:rPr>
              <a:t> to the “db-server3” service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04C3E3-529B-4D0D-A9C2-A48FEF8F5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979" y="1567478"/>
            <a:ext cx="6107474" cy="312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6544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252E19A-E825-4CA9-AB56-A9A0647DBF51}"/>
              </a:ext>
            </a:extLst>
          </p:cNvPr>
          <p:cNvSpPr txBox="1">
            <a:spLocks/>
          </p:cNvSpPr>
          <p:nvPr/>
        </p:nvSpPr>
        <p:spPr>
          <a:xfrm>
            <a:off x="262445" y="234649"/>
            <a:ext cx="8652888" cy="800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sz="2000" kern="0" dirty="0"/>
              <a:t>Create Network Policies to allow the desired service traffic flow - Results</a:t>
            </a:r>
            <a:endParaRPr lang="en-US" sz="1600" kern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B31E87-62D1-4AC9-ACF9-08CBC42DC232}"/>
              </a:ext>
            </a:extLst>
          </p:cNvPr>
          <p:cNvSpPr txBox="1"/>
          <p:nvPr/>
        </p:nvSpPr>
        <p:spPr>
          <a:xfrm>
            <a:off x="304706" y="802035"/>
            <a:ext cx="315450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a typeface="IBM Plex Sans" charset="0"/>
                <a:cs typeface="IBM Plex Sans" charset="0"/>
              </a:rPr>
              <a:t>Backend service can communicate with both the database and web services</a:t>
            </a:r>
          </a:p>
          <a:p>
            <a:endParaRPr lang="en-US" sz="1600" dirty="0"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From within the backend-server pod successfully connect to the “Database Service”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From within the backend-server pod successfully connect to the “Web Service”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ea typeface="IBM Plex Sans" charset="0"/>
              <a:cs typeface="IBM Plex Sans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D362AA-A55D-4812-9F2C-D717132DE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200" y="572877"/>
            <a:ext cx="5405705" cy="443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110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6464226" cy="4294632"/>
          </a:xfrm>
        </p:spPr>
        <p:txBody>
          <a:bodyPr/>
          <a:lstStyle/>
          <a:p>
            <a:r>
              <a:rPr lang="en-US" dirty="0"/>
              <a:t>Questions…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Comments…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Concerns…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		THANK YOU FOR YOUR TIME!!!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695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8364888" cy="800100"/>
          </a:xfrm>
        </p:spPr>
        <p:txBody>
          <a:bodyPr/>
          <a:lstStyle/>
          <a:p>
            <a:r>
              <a:rPr lang="en-US" dirty="0"/>
              <a:t>So what is OpenShift 4?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B1114042-6778-4F5F-80EC-D1FF182904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66" y="935850"/>
            <a:ext cx="5207334" cy="2983800"/>
          </a:xfrm>
        </p:spPr>
        <p:txBody>
          <a:bodyPr/>
          <a:lstStyle/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r>
              <a:rPr lang="en-US" b="1" kern="1200" dirty="0">
                <a:solidFill>
                  <a:srgbClr val="000000"/>
                </a:solidFill>
                <a:ea typeface="Arial" charset="0"/>
                <a:cs typeface="Arial" charset="0"/>
              </a:rPr>
              <a:t>“OpenShift is a family of containerization software developed by Red Hat. Its flagship product is the OpenShift Container Platform—an on-premises platform as a service built around Docker containers orchestrated and managed by Kubernetes on a foundation of Red Hat Enterprise Linux.”</a:t>
            </a:r>
          </a:p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endParaRPr lang="en-US" b="1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r>
              <a:rPr lang="en-US" b="1" kern="1200" dirty="0">
                <a:solidFill>
                  <a:srgbClr val="000000"/>
                </a:solidFill>
                <a:ea typeface="Arial" charset="0"/>
                <a:cs typeface="Arial" charset="0"/>
              </a:rPr>
              <a:t>In other words, OpenShift is a front-end application that sits on top of Kubernetes and provides a UI, datastore and additional APIs to Kubernetes.  </a:t>
            </a:r>
          </a:p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endParaRPr lang="en-US" b="1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r>
              <a:rPr lang="en-US" b="1" kern="1200" dirty="0">
                <a:solidFill>
                  <a:srgbClr val="000000"/>
                </a:solidFill>
                <a:ea typeface="Arial" charset="0"/>
                <a:cs typeface="Arial" charset="0"/>
              </a:rPr>
              <a:t>OKD is the Opensource version of OpenShift.</a:t>
            </a:r>
          </a:p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endParaRPr lang="en-US" b="1" kern="1200" dirty="0">
              <a:solidFill>
                <a:srgbClr val="000000"/>
              </a:solidFill>
              <a:ea typeface="Arial" charset="0"/>
              <a:cs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220230-4471-4A03-A5F4-86EBFED1A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799" y="935850"/>
            <a:ext cx="3336907" cy="377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804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AEB704-F594-432A-B200-E560AC2C3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53668"/>
            <a:ext cx="4114735" cy="3928726"/>
          </a:xfrm>
          <a:prstGeom prst="rect">
            <a:avLst/>
          </a:prstGeom>
        </p:spPr>
      </p:pic>
      <p:sp>
        <p:nvSpPr>
          <p:cNvPr id="7" name="Title">
            <a:extLst>
              <a:ext uri="{FF2B5EF4-FFF2-40B4-BE49-F238E27FC236}">
                <a16:creationId xmlns:a16="http://schemas.microsoft.com/office/drawing/2014/main" id="{B252E19A-E825-4CA9-AB56-A9A0647DBF51}"/>
              </a:ext>
            </a:extLst>
          </p:cNvPr>
          <p:cNvSpPr txBox="1">
            <a:spLocks/>
          </p:cNvSpPr>
          <p:nvPr/>
        </p:nvSpPr>
        <p:spPr>
          <a:xfrm>
            <a:off x="324049" y="315851"/>
            <a:ext cx="8495902" cy="800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kern="0" dirty="0"/>
              <a:t>OpenShift enables the power of Kubernetes (i.e. containers) in a hybrid-multi cloud environment.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4C8927-457D-4BD1-8C03-ED31F686D96D}"/>
              </a:ext>
            </a:extLst>
          </p:cNvPr>
          <p:cNvSpPr txBox="1"/>
          <p:nvPr/>
        </p:nvSpPr>
        <p:spPr>
          <a:xfrm>
            <a:off x="342965" y="1432442"/>
            <a:ext cx="41147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a typeface="IBM Plex Sans" charset="0"/>
                <a:cs typeface="IBM Plex Sans" charset="0"/>
              </a:rPr>
              <a:t>With OpenShift your control plane can run in the cloud or datacenter.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a typeface="IBM Plex Sans" charset="0"/>
                <a:cs typeface="IBM Plex Sans" charset="0"/>
              </a:rPr>
              <a:t>Your workloads (containers) can run in the cloud or datacenter.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a typeface="IBM Plex Sans" charset="0"/>
                <a:cs typeface="IBM Plex Sans" charset="0"/>
              </a:rPr>
              <a:t>Your workloads can be moved from the datacenter to cloud or cloud to datacenter as needed based on capacity, functionality or cost.</a:t>
            </a:r>
            <a:endParaRPr lang="en-US" sz="18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24DB0DF6-3FFD-4737-8E29-33DBE5EB6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12" y="1549929"/>
            <a:ext cx="212726" cy="1937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1C20330-8626-4FE6-B6AF-0BA6240AF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434" y="2376661"/>
            <a:ext cx="207282" cy="1950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6630EB-B105-4A80-BD8F-AA84CEEE94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556" y="3204732"/>
            <a:ext cx="207282" cy="19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814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252E19A-E825-4CA9-AB56-A9A0647DBF51}"/>
              </a:ext>
            </a:extLst>
          </p:cNvPr>
          <p:cNvSpPr txBox="1">
            <a:spLocks/>
          </p:cNvSpPr>
          <p:nvPr/>
        </p:nvSpPr>
        <p:spPr>
          <a:xfrm>
            <a:off x="362712" y="353568"/>
            <a:ext cx="8652888" cy="800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kern="0" dirty="0"/>
              <a:t>So why use OpenShift as opposed to just Kubernetes?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4C8927-457D-4BD1-8C03-ED31F686D96D}"/>
              </a:ext>
            </a:extLst>
          </p:cNvPr>
          <p:cNvSpPr txBox="1"/>
          <p:nvPr/>
        </p:nvSpPr>
        <p:spPr>
          <a:xfrm>
            <a:off x="427086" y="2094535"/>
            <a:ext cx="41147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a typeface="IBM Plex Sans" charset="0"/>
                <a:cs typeface="IBM Plex Sans" charset="0"/>
              </a:rPr>
              <a:t>Kubernetes is mainly cli.  The UI is for viewing status, not launching resources or applications.</a:t>
            </a:r>
          </a:p>
          <a:p>
            <a:endParaRPr lang="en-US" sz="1600" dirty="0">
              <a:ea typeface="IBM Plex Sans" charset="0"/>
              <a:cs typeface="IBM Plex Sans" charset="0"/>
            </a:endParaRPr>
          </a:p>
          <a:p>
            <a:r>
              <a:rPr lang="en-US" sz="1600" dirty="0">
                <a:ea typeface="IBM Plex Sans" charset="0"/>
                <a:cs typeface="IBM Plex Sans" charset="0"/>
              </a:rPr>
              <a:t>Adding or integrating other packages is a manual process.</a:t>
            </a:r>
          </a:p>
          <a:p>
            <a:endParaRPr lang="en-US" sz="1600" dirty="0">
              <a:ea typeface="IBM Plex Sans" charset="0"/>
              <a:cs typeface="IBM Plex Sans" charset="0"/>
            </a:endParaRPr>
          </a:p>
          <a:p>
            <a:r>
              <a:rPr lang="en-US" sz="1600" dirty="0">
                <a:ea typeface="IBM Plex Sans" charset="0"/>
                <a:cs typeface="IBM Plex Sans" charset="0"/>
              </a:rPr>
              <a:t>End user must know Kubernetes cli and </a:t>
            </a:r>
            <a:r>
              <a:rPr lang="en-US" sz="1600" dirty="0" err="1">
                <a:ea typeface="IBM Plex Sans" charset="0"/>
                <a:cs typeface="IBM Plex Sans" charset="0"/>
              </a:rPr>
              <a:t>yaml</a:t>
            </a:r>
            <a:r>
              <a:rPr lang="en-US" sz="1600" dirty="0">
                <a:ea typeface="IBM Plex Sans" charset="0"/>
                <a:cs typeface="IBM Plex Sans" charset="0"/>
              </a:rPr>
              <a:t>/json configuration.</a:t>
            </a:r>
            <a:endParaRPr lang="en-US" sz="16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24DB0DF6-3FFD-4737-8E29-33DBE5EB6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522" y="1882074"/>
            <a:ext cx="212726" cy="1937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1C20330-8626-4FE6-B6AF-0BA6240AF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966" y="2636694"/>
            <a:ext cx="207282" cy="1950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6630EB-B105-4A80-BD8F-AA84CEEE9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966" y="3350039"/>
            <a:ext cx="207282" cy="1950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EB2495-5427-41DE-9CB3-826C98D47801}"/>
              </a:ext>
            </a:extLst>
          </p:cNvPr>
          <p:cNvSpPr txBox="1"/>
          <p:nvPr/>
        </p:nvSpPr>
        <p:spPr>
          <a:xfrm>
            <a:off x="205048" y="765659"/>
            <a:ext cx="83099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a typeface="IBM Plex Sans" charset="0"/>
                <a:cs typeface="IBM Plex Sans" charset="0"/>
              </a:rPr>
              <a:t>They both can accomplish the task of running containers in hybrid-multi cloud environments.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a typeface="IBM Plex Sans" charset="0"/>
                <a:cs typeface="IBM Plex Sans" charset="0"/>
              </a:rPr>
              <a:t>It comes down to ease of management and ease of developing &amp; running apps.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a typeface="IBM Plex Sans" charset="0"/>
              <a:cs typeface="IBM Plex Sans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4797AB-8FC5-46CB-B602-9ACEB4BC453C}"/>
              </a:ext>
            </a:extLst>
          </p:cNvPr>
          <p:cNvSpPr txBox="1"/>
          <p:nvPr/>
        </p:nvSpPr>
        <p:spPr>
          <a:xfrm>
            <a:off x="5076275" y="1812083"/>
            <a:ext cx="3881484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a typeface="IBM Plex Sans" charset="0"/>
                <a:cs typeface="IBM Plex Sans" charset="0"/>
              </a:rPr>
              <a:t>OpenShift 4 manages the full stack by using Redhat CoreOS</a:t>
            </a:r>
          </a:p>
          <a:p>
            <a:endParaRPr lang="en-US" sz="1600" dirty="0">
              <a:ea typeface="IBM Plex Sans" charset="0"/>
              <a:cs typeface="IBM Plex Sans" charset="0"/>
            </a:endParaRPr>
          </a:p>
          <a:p>
            <a:r>
              <a:rPr lang="en-US" sz="1600" dirty="0">
                <a:ea typeface="IBM Plex Sans" charset="0"/>
                <a:cs typeface="IBM Plex Sans" charset="0"/>
              </a:rPr>
              <a:t>Packages are preinstalled in OpenShift and are easy to add.</a:t>
            </a:r>
          </a:p>
          <a:p>
            <a:endParaRPr lang="en-US" sz="1600" dirty="0">
              <a:ea typeface="IBM Plex Sans" charset="0"/>
              <a:cs typeface="IBM Plex Sans" charset="0"/>
            </a:endParaRPr>
          </a:p>
          <a:p>
            <a:r>
              <a:rPr lang="en-US" sz="1600" dirty="0">
                <a:ea typeface="IBM Plex Sans" charset="0"/>
                <a:cs typeface="IBM Plex Sans" charset="0"/>
              </a:rPr>
              <a:t>OpenShift includes a very functional UI.</a:t>
            </a:r>
          </a:p>
          <a:p>
            <a:endParaRPr lang="en-US" sz="1600" dirty="0">
              <a:ea typeface="IBM Plex Sans" charset="0"/>
              <a:cs typeface="IBM Plex Sans" charset="0"/>
            </a:endParaRPr>
          </a:p>
          <a:p>
            <a:r>
              <a:rPr lang="en-US" sz="1600" dirty="0">
                <a:ea typeface="IBM Plex Sans" charset="0"/>
                <a:cs typeface="IBM Plex Sans" charset="0"/>
              </a:rPr>
              <a:t>End users can fully launch applications via the UI.</a:t>
            </a:r>
          </a:p>
          <a:p>
            <a:endParaRPr lang="en-US" sz="1600" dirty="0">
              <a:ea typeface="IBM Plex Sans" charset="0"/>
              <a:cs typeface="IBM Plex Sans" charset="0"/>
            </a:endParaRPr>
          </a:p>
          <a:p>
            <a:r>
              <a:rPr lang="en-US" sz="1600" dirty="0">
                <a:ea typeface="IBM Plex Sans" charset="0"/>
                <a:cs typeface="IBM Plex Sans" charset="0"/>
              </a:rPr>
              <a:t>Autoscaling accommodates the load demands of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DACC1E-CB1A-432D-BE9C-36CEBC12B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572" y="3837730"/>
            <a:ext cx="207282" cy="195089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11447E3F-CB65-4E44-880F-61854AED5E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66" y="2157466"/>
            <a:ext cx="246162" cy="2389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00E07A-DDE8-4B60-BBF7-9F722588D6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241" y="3139133"/>
            <a:ext cx="243861" cy="2438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0C375E-09F3-4E4E-85B8-D34C76E7A4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241" y="3864801"/>
            <a:ext cx="243861" cy="2438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28657D-ADF4-4FA5-9B21-0E5812217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966" y="4578146"/>
            <a:ext cx="207282" cy="19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565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252E19A-E825-4CA9-AB56-A9A0647DBF51}"/>
              </a:ext>
            </a:extLst>
          </p:cNvPr>
          <p:cNvSpPr txBox="1">
            <a:spLocks/>
          </p:cNvSpPr>
          <p:nvPr/>
        </p:nvSpPr>
        <p:spPr>
          <a:xfrm>
            <a:off x="262445" y="292167"/>
            <a:ext cx="8652888" cy="800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kern="0" dirty="0"/>
              <a:t>Application Packages are pre-installed and accessed via the Developer Catalog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5FDC24-196F-4164-92A3-038222EBC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800" y="1144585"/>
            <a:ext cx="6040263" cy="344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61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252E19A-E825-4CA9-AB56-A9A0647DBF51}"/>
              </a:ext>
            </a:extLst>
          </p:cNvPr>
          <p:cNvSpPr txBox="1">
            <a:spLocks/>
          </p:cNvSpPr>
          <p:nvPr/>
        </p:nvSpPr>
        <p:spPr>
          <a:xfrm>
            <a:off x="262445" y="292167"/>
            <a:ext cx="8652888" cy="800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kern="0" dirty="0"/>
              <a:t>Application Packages are pre-installed and accessed via the UI Developer Catalog    </a:t>
            </a:r>
            <a:r>
              <a:rPr lang="en-US" sz="2000" kern="0" dirty="0"/>
              <a:t>Cont….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23BE1A-0941-4BF0-8B52-A3FD795A2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853" y="1029688"/>
            <a:ext cx="6334293" cy="364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00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252E19A-E825-4CA9-AB56-A9A0647DBF51}"/>
              </a:ext>
            </a:extLst>
          </p:cNvPr>
          <p:cNvSpPr txBox="1">
            <a:spLocks/>
          </p:cNvSpPr>
          <p:nvPr/>
        </p:nvSpPr>
        <p:spPr>
          <a:xfrm>
            <a:off x="262445" y="292167"/>
            <a:ext cx="8652888" cy="800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sz="2000" kern="0" dirty="0"/>
              <a:t>Each user has two “views” via the UI.  “Administrator” and “Developer”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65E30-EF91-4C3D-BC76-EF986A53B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542" y="986400"/>
            <a:ext cx="1661966" cy="3669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FFBF6E-C35A-4EFD-858F-3B33052DB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119" y="1074499"/>
            <a:ext cx="1755055" cy="29945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881D3B-99CE-4683-9B8B-7FBF363ADD7F}"/>
              </a:ext>
            </a:extLst>
          </p:cNvPr>
          <p:cNvSpPr txBox="1"/>
          <p:nvPr/>
        </p:nvSpPr>
        <p:spPr>
          <a:xfrm>
            <a:off x="169038" y="1390228"/>
            <a:ext cx="198896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a typeface="IBM Plex Sans" charset="0"/>
                <a:cs typeface="IBM Plex Sans" charset="0"/>
              </a:rPr>
              <a:t>Administrator View</a:t>
            </a:r>
          </a:p>
          <a:p>
            <a:endParaRPr lang="en-US" sz="1600" dirty="0">
              <a:ea typeface="IBM Plex Sans" charset="0"/>
              <a:cs typeface="IBM Plex Sans" charset="0"/>
            </a:endParaRPr>
          </a:p>
          <a:p>
            <a:r>
              <a:rPr lang="en-US" sz="1600" dirty="0">
                <a:ea typeface="IBM Plex Sans" charset="0"/>
                <a:cs typeface="IBM Plex Sans" charset="0"/>
              </a:rPr>
              <a:t>Access to:</a:t>
            </a:r>
          </a:p>
          <a:p>
            <a:endParaRPr lang="en-US" sz="1600" dirty="0"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Workloads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Operators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Networking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Storage</a:t>
            </a:r>
            <a:endParaRPr lang="en-US" sz="16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98914A-D844-4FFF-9E93-28CA737EC87A}"/>
              </a:ext>
            </a:extLst>
          </p:cNvPr>
          <p:cNvSpPr txBox="1"/>
          <p:nvPr/>
        </p:nvSpPr>
        <p:spPr>
          <a:xfrm>
            <a:off x="5015086" y="1513338"/>
            <a:ext cx="19889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a typeface="IBM Plex Sans" charset="0"/>
                <a:cs typeface="IBM Plex Sans" charset="0"/>
              </a:rPr>
              <a:t>Developer View</a:t>
            </a:r>
          </a:p>
          <a:p>
            <a:endParaRPr lang="en-US" sz="1600" dirty="0">
              <a:ea typeface="IBM Plex Sans" charset="0"/>
              <a:cs typeface="IBM Plex Sans" charset="0"/>
            </a:endParaRPr>
          </a:p>
          <a:p>
            <a:r>
              <a:rPr lang="en-US" sz="1600" dirty="0">
                <a:ea typeface="IBM Plex Sans" charset="0"/>
                <a:cs typeface="IBM Plex Sans" charset="0"/>
              </a:rPr>
              <a:t>Access to:</a:t>
            </a:r>
          </a:p>
          <a:p>
            <a:endParaRPr lang="en-US" sz="1600" dirty="0"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Topology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Build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1577536857"/>
      </p:ext>
    </p:extLst>
  </p:cSld>
  <p:clrMapOvr>
    <a:masterClrMapping/>
  </p:clrMapOvr>
</p:sld>
</file>

<file path=ppt/theme/theme1.xml><?xml version="1.0" encoding="utf-8"?>
<a:theme xmlns:a="http://schemas.openxmlformats.org/drawingml/2006/main" name="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+mn-lt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Arial" id="{1A4DA36A-8F0F-7E4A-B00D-DA1BD81F28CD}" vid="{449138CC-BE08-C448-8CE4-98E7BCFE6AE4}"/>
    </a:ext>
  </a:extLst>
</a:theme>
</file>

<file path=ppt/theme/theme2.xml><?xml version="1.0" encoding="utf-8"?>
<a:theme xmlns:a="http://schemas.openxmlformats.org/drawingml/2006/main" name="IBM 2019 Master template (blue background)">
  <a:themeElements>
    <a:clrScheme name="Custom 4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FEFFFF"/>
      </a:hlink>
      <a:folHlink>
        <a:srgbClr val="F3F3F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Arial" id="{1A4DA36A-8F0F-7E4A-B00D-DA1BD81F28CD}" vid="{8B8D6B3C-B55F-EC4E-8FA2-D5893AF7F843}"/>
    </a:ext>
  </a:extLst>
</a:theme>
</file>

<file path=ppt/theme/theme3.xml><?xml version="1.0" encoding="utf-8"?>
<a:theme xmlns:a="http://schemas.openxmlformats.org/drawingml/2006/main" name="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Arial" id="{1A4DA36A-8F0F-7E4A-B00D-DA1BD81F28CD}" vid="{C70800EF-75D1-A541-A034-3E6BB83D0CD2}"/>
    </a:ext>
  </a:extLst>
</a:theme>
</file>

<file path=ppt/theme/theme4.xml><?xml version="1.0" encoding="utf-8"?>
<a:theme xmlns:a="http://schemas.openxmlformats.org/drawingml/2006/main" name="IBM 2019 Master template (white background)">
  <a:themeElements>
    <a:clrScheme name="Custom 1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Arial" id="{1A4DA36A-8F0F-7E4A-B00D-DA1BD81F28CD}" vid="{6B146999-A8D2-8744-A671-88AC4979DD6F}"/>
    </a:ext>
  </a:extLst>
</a:theme>
</file>

<file path=ppt/theme/theme5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6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IBM_Master_Presentation_2019_V01_Arial</Template>
  <TotalTime>5612</TotalTime>
  <Words>3199</Words>
  <Application>Microsoft Office PowerPoint</Application>
  <PresentationFormat>On-screen Show (16:9)</PresentationFormat>
  <Paragraphs>459</Paragraphs>
  <Slides>39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.AppleSystemUIFont</vt:lpstr>
      <vt:lpstr>Arial</vt:lpstr>
      <vt:lpstr>HelvNeue Light for IBM</vt:lpstr>
      <vt:lpstr>IBM Plex Sans</vt:lpstr>
      <vt:lpstr>System Font Regular</vt:lpstr>
      <vt:lpstr>Wingdings</vt:lpstr>
      <vt:lpstr>IBM 2019 Master template (black background)</vt:lpstr>
      <vt:lpstr>IBM 2019 Master template (blue background)</vt:lpstr>
      <vt:lpstr>IBM 2019 Master template (light gray background)</vt:lpstr>
      <vt:lpstr>IBM 2019 Master template (white background)</vt:lpstr>
      <vt:lpstr>OpenShift 4  Hybrid-Multi Cloud Demonstration — Deron Ringen Infrastructure Architect </vt:lpstr>
      <vt:lpstr>Agenda  </vt:lpstr>
      <vt:lpstr>Agenda  </vt:lpstr>
      <vt:lpstr>So what is OpenShift 4?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  </vt:lpstr>
      <vt:lpstr>Kubernetes / OpenShift Networking Overview</vt:lpstr>
      <vt:lpstr>Kubernetes / OpenShift Networking Overview  cont…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Questions…  Comments…  Concerns…      THANK YOU FOR YOUR TIME!!!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IBM Presentation Template — IBM Arial variant</dc:title>
  <dc:creator>Deron Ringen</dc:creator>
  <cp:lastModifiedBy>Deron Ringen</cp:lastModifiedBy>
  <cp:revision>226</cp:revision>
  <cp:lastPrinted>2019-04-25T15:14:05Z</cp:lastPrinted>
  <dcterms:created xsi:type="dcterms:W3CDTF">2020-04-05T16:24:27Z</dcterms:created>
  <dcterms:modified xsi:type="dcterms:W3CDTF">2020-05-19T13:21:40Z</dcterms:modified>
</cp:coreProperties>
</file>